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86" r:id="rId4"/>
    <p:sldId id="285" r:id="rId5"/>
    <p:sldId id="287" r:id="rId6"/>
    <p:sldId id="261" r:id="rId7"/>
    <p:sldId id="262" r:id="rId8"/>
    <p:sldId id="271" r:id="rId9"/>
    <p:sldId id="272" r:id="rId10"/>
    <p:sldId id="290" r:id="rId11"/>
    <p:sldId id="288" r:id="rId12"/>
    <p:sldId id="291" r:id="rId13"/>
    <p:sldId id="292" r:id="rId14"/>
    <p:sldId id="293" r:id="rId15"/>
    <p:sldId id="263" r:id="rId16"/>
    <p:sldId id="273" r:id="rId17"/>
    <p:sldId id="284" r:id="rId18"/>
    <p:sldId id="275" r:id="rId19"/>
    <p:sldId id="276" r:id="rId20"/>
    <p:sldId id="277" r:id="rId21"/>
    <p:sldId id="278" r:id="rId22"/>
    <p:sldId id="279" r:id="rId23"/>
    <p:sldId id="283" r:id="rId24"/>
    <p:sldId id="280" r:id="rId25"/>
    <p:sldId id="289" r:id="rId26"/>
    <p:sldId id="281" r:id="rId27"/>
    <p:sldId id="26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F51CACD-96BE-4473-8C3F-0091FB2C8466}">
          <p14:sldIdLst>
            <p14:sldId id="256"/>
            <p14:sldId id="257"/>
            <p14:sldId id="286"/>
            <p14:sldId id="285"/>
            <p14:sldId id="287"/>
            <p14:sldId id="261"/>
            <p14:sldId id="262"/>
            <p14:sldId id="271"/>
            <p14:sldId id="272"/>
            <p14:sldId id="290"/>
            <p14:sldId id="288"/>
            <p14:sldId id="291"/>
            <p14:sldId id="292"/>
            <p14:sldId id="293"/>
            <p14:sldId id="263"/>
            <p14:sldId id="273"/>
            <p14:sldId id="284"/>
            <p14:sldId id="275"/>
            <p14:sldId id="276"/>
            <p14:sldId id="277"/>
            <p14:sldId id="278"/>
            <p14:sldId id="279"/>
            <p14:sldId id="283"/>
            <p14:sldId id="280"/>
            <p14:sldId id="289"/>
            <p14:sldId id="281"/>
            <p14:sldId id="267"/>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8E8CA-C0E3-4EDB-A9BE-4BB861CC576C}" v="1" dt="2025-12-21T10:19:55.164"/>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86" y="108"/>
      </p:cViewPr>
      <p:guideLst>
        <p:guide pos="3840"/>
        <p:guide orient="horz" pos="2160"/>
      </p:guideLst>
    </p:cSldViewPr>
  </p:slideViewPr>
  <p:notesTextViewPr>
    <p:cViewPr>
      <p:scale>
        <a:sx n="1" d="1"/>
        <a:sy n="1" d="1"/>
      </p:scale>
      <p:origin x="0" y="-39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dy Euverman" userId="a2ebef2d02e4b80e" providerId="LiveId" clId="{1C76CDB5-80A6-4C8C-A778-95CAA63E40A3}"/>
    <pc:docChg chg="undo custSel modSld">
      <pc:chgData name="Sindy Euverman" userId="a2ebef2d02e4b80e" providerId="LiveId" clId="{1C76CDB5-80A6-4C8C-A778-95CAA63E40A3}" dt="2025-12-21T11:59:36.389" v="11441" actId="20577"/>
      <pc:docMkLst>
        <pc:docMk/>
      </pc:docMkLst>
      <pc:sldChg chg="modNotesTx">
        <pc:chgData name="Sindy Euverman" userId="a2ebef2d02e4b80e" providerId="LiveId" clId="{1C76CDB5-80A6-4C8C-A778-95CAA63E40A3}" dt="2025-12-21T10:52:52.563" v="5379" actId="20577"/>
        <pc:sldMkLst>
          <pc:docMk/>
          <pc:sldMk cId="3537718460" sldId="261"/>
        </pc:sldMkLst>
      </pc:sldChg>
      <pc:sldChg chg="modNotesTx">
        <pc:chgData name="Sindy Euverman" userId="a2ebef2d02e4b80e" providerId="LiveId" clId="{1C76CDB5-80A6-4C8C-A778-95CAA63E40A3}" dt="2025-12-21T10:31:52.086" v="2455" actId="20577"/>
        <pc:sldMkLst>
          <pc:docMk/>
          <pc:sldMk cId="547100618" sldId="263"/>
        </pc:sldMkLst>
      </pc:sldChg>
      <pc:sldChg chg="modNotesTx">
        <pc:chgData name="Sindy Euverman" userId="a2ebef2d02e4b80e" providerId="LiveId" clId="{1C76CDB5-80A6-4C8C-A778-95CAA63E40A3}" dt="2025-12-21T11:56:49.029" v="11068" actId="5793"/>
        <pc:sldMkLst>
          <pc:docMk/>
          <pc:sldMk cId="3432631898" sldId="267"/>
        </pc:sldMkLst>
      </pc:sldChg>
      <pc:sldChg chg="modNotesTx">
        <pc:chgData name="Sindy Euverman" userId="a2ebef2d02e4b80e" providerId="LiveId" clId="{1C76CDB5-80A6-4C8C-A778-95CAA63E40A3}" dt="2025-12-21T10:10:08.119" v="121" actId="20577"/>
        <pc:sldMkLst>
          <pc:docMk/>
          <pc:sldMk cId="932331542" sldId="272"/>
        </pc:sldMkLst>
      </pc:sldChg>
      <pc:sldChg chg="modNotesTx">
        <pc:chgData name="Sindy Euverman" userId="a2ebef2d02e4b80e" providerId="LiveId" clId="{1C76CDB5-80A6-4C8C-A778-95CAA63E40A3}" dt="2025-12-21T11:03:33.168" v="6825" actId="20577"/>
        <pc:sldMkLst>
          <pc:docMk/>
          <pc:sldMk cId="3926590058" sldId="273"/>
        </pc:sldMkLst>
      </pc:sldChg>
      <pc:sldChg chg="modNotesTx">
        <pc:chgData name="Sindy Euverman" userId="a2ebef2d02e4b80e" providerId="LiveId" clId="{1C76CDB5-80A6-4C8C-A778-95CAA63E40A3}" dt="2025-12-21T11:13:32.767" v="7888" actId="20577"/>
        <pc:sldMkLst>
          <pc:docMk/>
          <pc:sldMk cId="1910780302" sldId="275"/>
        </pc:sldMkLst>
      </pc:sldChg>
      <pc:sldChg chg="modNotesTx">
        <pc:chgData name="Sindy Euverman" userId="a2ebef2d02e4b80e" providerId="LiveId" clId="{1C76CDB5-80A6-4C8C-A778-95CAA63E40A3}" dt="2025-12-21T11:14:35.549" v="7945" actId="20577"/>
        <pc:sldMkLst>
          <pc:docMk/>
          <pc:sldMk cId="3792316178" sldId="276"/>
        </pc:sldMkLst>
      </pc:sldChg>
      <pc:sldChg chg="modNotesTx">
        <pc:chgData name="Sindy Euverman" userId="a2ebef2d02e4b80e" providerId="LiveId" clId="{1C76CDB5-80A6-4C8C-A778-95CAA63E40A3}" dt="2025-12-21T11:30:48.906" v="8716" actId="20577"/>
        <pc:sldMkLst>
          <pc:docMk/>
          <pc:sldMk cId="1621295273" sldId="277"/>
        </pc:sldMkLst>
      </pc:sldChg>
      <pc:sldChg chg="modNotesTx">
        <pc:chgData name="Sindy Euverman" userId="a2ebef2d02e4b80e" providerId="LiveId" clId="{1C76CDB5-80A6-4C8C-A778-95CAA63E40A3}" dt="2025-12-21T11:31:30.128" v="8849" actId="20577"/>
        <pc:sldMkLst>
          <pc:docMk/>
          <pc:sldMk cId="192366102" sldId="278"/>
        </pc:sldMkLst>
      </pc:sldChg>
      <pc:sldChg chg="modNotesTx">
        <pc:chgData name="Sindy Euverman" userId="a2ebef2d02e4b80e" providerId="LiveId" clId="{1C76CDB5-80A6-4C8C-A778-95CAA63E40A3}" dt="2025-12-21T11:32:12.125" v="8984" actId="20577"/>
        <pc:sldMkLst>
          <pc:docMk/>
          <pc:sldMk cId="4288969599" sldId="279"/>
        </pc:sldMkLst>
      </pc:sldChg>
      <pc:sldChg chg="modSp mod modNotesTx">
        <pc:chgData name="Sindy Euverman" userId="a2ebef2d02e4b80e" providerId="LiveId" clId="{1C76CDB5-80A6-4C8C-A778-95CAA63E40A3}" dt="2025-12-21T11:59:36.389" v="11441" actId="20577"/>
        <pc:sldMkLst>
          <pc:docMk/>
          <pc:sldMk cId="1894006352" sldId="280"/>
        </pc:sldMkLst>
        <pc:spChg chg="mod">
          <ac:chgData name="Sindy Euverman" userId="a2ebef2d02e4b80e" providerId="LiveId" clId="{1C76CDB5-80A6-4C8C-A778-95CAA63E40A3}" dt="2025-12-21T11:34:25.043" v="9265" actId="6549"/>
          <ac:spMkLst>
            <pc:docMk/>
            <pc:sldMk cId="1894006352" sldId="280"/>
            <ac:spMk id="2" creationId="{7975CE10-7FE7-8610-7FE0-F18914706AEA}"/>
          </ac:spMkLst>
        </pc:spChg>
      </pc:sldChg>
      <pc:sldChg chg="modNotesTx">
        <pc:chgData name="Sindy Euverman" userId="a2ebef2d02e4b80e" providerId="LiveId" clId="{1C76CDB5-80A6-4C8C-A778-95CAA63E40A3}" dt="2025-12-21T11:55:47.290" v="10765" actId="20577"/>
        <pc:sldMkLst>
          <pc:docMk/>
          <pc:sldMk cId="4245478788" sldId="281"/>
        </pc:sldMkLst>
      </pc:sldChg>
      <pc:sldChg chg="modNotesTx">
        <pc:chgData name="Sindy Euverman" userId="a2ebef2d02e4b80e" providerId="LiveId" clId="{1C76CDB5-80A6-4C8C-A778-95CAA63E40A3}" dt="2025-12-21T11:32:54.674" v="9141" actId="20577"/>
        <pc:sldMkLst>
          <pc:docMk/>
          <pc:sldMk cId="3980674714" sldId="283"/>
        </pc:sldMkLst>
      </pc:sldChg>
      <pc:sldChg chg="modNotesTx">
        <pc:chgData name="Sindy Euverman" userId="a2ebef2d02e4b80e" providerId="LiveId" clId="{1C76CDB5-80A6-4C8C-A778-95CAA63E40A3}" dt="2025-12-21T11:07:05.764" v="7461" actId="20577"/>
        <pc:sldMkLst>
          <pc:docMk/>
          <pc:sldMk cId="2822977791" sldId="284"/>
        </pc:sldMkLst>
      </pc:sldChg>
      <pc:sldChg chg="modNotesTx">
        <pc:chgData name="Sindy Euverman" userId="a2ebef2d02e4b80e" providerId="LiveId" clId="{1C76CDB5-80A6-4C8C-A778-95CAA63E40A3}" dt="2025-12-21T10:49:10.506" v="4755" actId="20577"/>
        <pc:sldMkLst>
          <pc:docMk/>
          <pc:sldMk cId="3924855466" sldId="288"/>
        </pc:sldMkLst>
      </pc:sldChg>
      <pc:sldChg chg="modNotesTx">
        <pc:chgData name="Sindy Euverman" userId="a2ebef2d02e4b80e" providerId="LiveId" clId="{1C76CDB5-80A6-4C8C-A778-95CAA63E40A3}" dt="2025-12-21T11:50:01.710" v="10235" actId="20577"/>
        <pc:sldMkLst>
          <pc:docMk/>
          <pc:sldMk cId="1939994107" sldId="289"/>
        </pc:sldMkLst>
      </pc:sldChg>
      <pc:sldChg chg="modNotesTx">
        <pc:chgData name="Sindy Euverman" userId="a2ebef2d02e4b80e" providerId="LiveId" clId="{1C76CDB5-80A6-4C8C-A778-95CAA63E40A3}" dt="2025-12-21T10:48:08.952" v="4614" actId="20577"/>
        <pc:sldMkLst>
          <pc:docMk/>
          <pc:sldMk cId="2847236730" sldId="290"/>
        </pc:sldMkLst>
      </pc:sldChg>
      <pc:sldChg chg="modNotesTx">
        <pc:chgData name="Sindy Euverman" userId="a2ebef2d02e4b80e" providerId="LiveId" clId="{1C76CDB5-80A6-4C8C-A778-95CAA63E40A3}" dt="2025-12-21T10:54:37.441" v="5642" actId="20577"/>
        <pc:sldMkLst>
          <pc:docMk/>
          <pc:sldMk cId="1592484071" sldId="291"/>
        </pc:sldMkLst>
      </pc:sldChg>
      <pc:sldChg chg="modNotesTx">
        <pc:chgData name="Sindy Euverman" userId="a2ebef2d02e4b80e" providerId="LiveId" clId="{1C76CDB5-80A6-4C8C-A778-95CAA63E40A3}" dt="2025-12-21T10:56:20.453" v="5935" actId="20577"/>
        <pc:sldMkLst>
          <pc:docMk/>
          <pc:sldMk cId="1752494317" sldId="292"/>
        </pc:sldMkLst>
      </pc:sldChg>
      <pc:sldChg chg="modNotesTx">
        <pc:chgData name="Sindy Euverman" userId="a2ebef2d02e4b80e" providerId="LiveId" clId="{1C76CDB5-80A6-4C8C-A778-95CAA63E40A3}" dt="2025-12-21T11:02:44.312" v="6656" actId="20577"/>
        <pc:sldMkLst>
          <pc:docMk/>
          <pc:sldMk cId="1228228397" sldId="2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382DC47-4B76-46F0-94DF-A0E92CFEA1FA}" type="datetime1">
              <a:rPr lang="nl-NL" smtClean="0"/>
              <a:t>21-12-2025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E861E8E-D392-497B-BB21-122DD7C27CF3}" type="slidenum">
              <a:rPr lang="nl-NL" smtClean="0"/>
              <a:t>‹#›</a:t>
            </a:fld>
            <a:endParaRPr lang="nl-NL"/>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AF70CF72-BF53-4BF5-A6A1-75284CE73E4C}" type="datetime1">
              <a:rPr lang="nl-NL" noProof="0" smtClean="0"/>
              <a:t>21-12-2025</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55D449-B875-4B8D-8E66-224D27E54C9A}" type="slidenum">
              <a:rPr lang="nl-NL" noProof="0" smtClean="0"/>
              <a:t>‹#›</a:t>
            </a:fld>
            <a:endParaRPr lang="nl-NL" noProof="0"/>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Nicole van Nesselrooij en Sindy Euverman verwelkomen iedereen op deze jaarlijkse bijeenkomst van de NVCR. Karen Swart kon helaas vanwege persoonlijke omstandigheden niet aanwezig zijn, daarom zijn wij vanavond met z’n tweeen. Wij hopen op een mooie avond samen.</a:t>
            </a:r>
          </a:p>
          <a:p>
            <a:endParaRPr lang="nl-NL" dirty="0"/>
          </a:p>
        </p:txBody>
      </p:sp>
      <p:sp>
        <p:nvSpPr>
          <p:cNvPr id="4" name="Tijdelijke aanduiding voor dianummer 3"/>
          <p:cNvSpPr>
            <a:spLocks noGrp="1"/>
          </p:cNvSpPr>
          <p:nvPr>
            <p:ph type="sldNum" sz="quarter" idx="10"/>
          </p:nvPr>
        </p:nvSpPr>
        <p:spPr/>
        <p:txBody>
          <a:bodyPr/>
          <a:lstStyle/>
          <a:p>
            <a:pPr rtl="0"/>
            <a:fld id="{9555D449-B875-4B8D-8E66-224D27E54C9A}" type="slidenum">
              <a:rPr lang="nl-NL" noProof="0" smtClean="0"/>
              <a:t>1</a:t>
            </a:fld>
            <a:endParaRPr lang="nl-NL" noProof="0"/>
          </a:p>
        </p:txBody>
      </p:sp>
    </p:spTree>
    <p:extLst>
      <p:ext uri="{BB962C8B-B14F-4D97-AF65-F5344CB8AC3E}">
        <p14:creationId xmlns:p14="http://schemas.microsoft.com/office/powerpoint/2010/main" val="1196599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presenteren onze doelen voor de NVCR. Eén van de doelen is de functie van reanimatiecoordinator herkenbaar maken. Hiermee zou ook structurele congresbezoeken gewaarborgd moeten worden. Esther Landman zal hier straks ook nog meer over vertellen.</a:t>
            </a:r>
          </a:p>
          <a:p>
            <a:r>
              <a:rPr lang="nl-NL" dirty="0"/>
              <a:t>Als NVCR zouden wij graag een vaste positie binnen de NRR willen hebben.</a:t>
            </a:r>
          </a:p>
          <a:p>
            <a:r>
              <a:rPr lang="nl-NL" dirty="0"/>
              <a:t>Wij willen de website toegankelijk maken voor het delen van documenten van allelei soort waar behoefte aan is, zodat deze voor alle leden beschikbaar zijn.</a:t>
            </a:r>
          </a:p>
          <a:p>
            <a:r>
              <a:rPr lang="nl-NL" dirty="0"/>
              <a:t>Ook adviseren wij elke organisatie om een uniform e-mailadres voor reanimatiecoordinatoren (of projectleider, aandachtsvelder, aanspreekpunt op dit gebied), bijv. reanimatie@(ziekenhuis).nl, zodat bij wisselingen van personen je ziekenhuis op dit gebied bereikbaar blijft.</a:t>
            </a:r>
          </a:p>
          <a:p>
            <a:r>
              <a:rPr lang="nl-NL" dirty="0"/>
              <a:t>Ook wil de NVCR dat er een aparte kinderreanimatiecoordinator aanwezig is in de ziekenhuizen waar kinderen gereanimameerd worden, omdat kinderen geen kleine volwassenen zijn. </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10</a:t>
            </a:fld>
            <a:endParaRPr lang="nl-NL" noProof="0"/>
          </a:p>
        </p:txBody>
      </p:sp>
    </p:spTree>
    <p:extLst>
      <p:ext uri="{BB962C8B-B14F-4D97-AF65-F5344CB8AC3E}">
        <p14:creationId xmlns:p14="http://schemas.microsoft.com/office/powerpoint/2010/main" val="256750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Als NVCR willen we stimuleren dat alle ziekenhuizen waar reanimatiezorg geboden wordt een reanimatiecommissie heeft.</a:t>
            </a:r>
          </a:p>
          <a:p>
            <a:r>
              <a:rPr lang="nl-NL" dirty="0"/>
              <a:t>De NVCR wil hierbij de coordinatoren ondersteunen en adviseren zodat zij dit lokaal kunnen oppakken.</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11</a:t>
            </a:fld>
            <a:endParaRPr lang="nl-NL" noProof="0"/>
          </a:p>
        </p:txBody>
      </p:sp>
    </p:spTree>
    <p:extLst>
      <p:ext uri="{BB962C8B-B14F-4D97-AF65-F5344CB8AC3E}">
        <p14:creationId xmlns:p14="http://schemas.microsoft.com/office/powerpoint/2010/main" val="270037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Wij adviseren het invoeren van uniforme reanimatieregistratie in alle ziekenhuizen volgens de Utstein registratie.</a:t>
            </a:r>
          </a:p>
          <a:p>
            <a:r>
              <a:rPr lang="nl-NL" dirty="0"/>
              <a:t>Martijn Maas vertelt dat de NRR  en drie andere partners bezig zijn met een landelijke data systeem. De uitrol daarvan in hopelijk in 2026. Het is daarbij niet de bedoeling dat de data landelijk op één plek verzameld gaat worden. De data blijft in de ziekenhuizen. Tzt zal hier meer informatie over komen.</a:t>
            </a:r>
          </a:p>
          <a:p>
            <a:endParaRPr lang="nl-NL" dirty="0"/>
          </a:p>
          <a:p>
            <a:r>
              <a:rPr lang="nl-NL" dirty="0"/>
              <a:t>De NVCR wil adviseren de SSHK-app te gebruiken bij kinderreanimaties.</a:t>
            </a:r>
          </a:p>
          <a:p>
            <a:r>
              <a:rPr lang="nl-NL" dirty="0"/>
              <a:t>De NVCR wil de training van overname van OHCA op de SEH stimuleren, alsmede een structurele implementatie van reanimatiedebriefing dan wel training hierin.</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12</a:t>
            </a:fld>
            <a:endParaRPr lang="nl-NL" noProof="0"/>
          </a:p>
        </p:txBody>
      </p:sp>
    </p:spTree>
    <p:extLst>
      <p:ext uri="{BB962C8B-B14F-4D97-AF65-F5344CB8AC3E}">
        <p14:creationId xmlns:p14="http://schemas.microsoft.com/office/powerpoint/2010/main" val="2558213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NVCR adviseert de implementatie van scenario-onderwijs conform de NRR-richtlijnen. De NRR heeft lesmateriaal (powerpoints en video’s) beschikbaar die gebruikt mag worden.</a:t>
            </a:r>
          </a:p>
          <a:p>
            <a:endParaRPr lang="nl-NL" dirty="0"/>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13</a:t>
            </a:fld>
            <a:endParaRPr lang="nl-NL" noProof="0"/>
          </a:p>
        </p:txBody>
      </p:sp>
    </p:spTree>
    <p:extLst>
      <p:ext uri="{BB962C8B-B14F-4D97-AF65-F5344CB8AC3E}">
        <p14:creationId xmlns:p14="http://schemas.microsoft.com/office/powerpoint/2010/main" val="399069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NVCR wil de jaarvergadering profileren als een symposium om kennisdeling en netwerkvorming te bevorderen.</a:t>
            </a:r>
          </a:p>
          <a:p>
            <a:r>
              <a:rPr lang="nl-NL" dirty="0"/>
              <a:t>Kascommissie instellen.</a:t>
            </a:r>
          </a:p>
          <a:p>
            <a:r>
              <a:rPr lang="nl-NL" dirty="0"/>
              <a:t>Werkgroepen oprichten ovoor de uitvoering van de doelstellingen</a:t>
            </a:r>
          </a:p>
          <a:p>
            <a:r>
              <a:rPr lang="nl-NL" dirty="0"/>
              <a:t>Jaarplan met concrete acties en verantwoordelijkheden.</a:t>
            </a:r>
          </a:p>
          <a:p>
            <a:r>
              <a:rPr lang="nl-NL" dirty="0"/>
              <a:t>Wij als bestuur willen benadrukken dat wij met zn 3-en niet de NVCR zijn, maar dat wij dit met ons allemaal zijn. Wij kunnen dit niet zonder jullie. De vereniging kunnen wij op de kaart zetten door allemaal ons steentje bij te dragen. Samen zijn we sterk.</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14</a:t>
            </a:fld>
            <a:endParaRPr lang="nl-NL" noProof="0"/>
          </a:p>
        </p:txBody>
      </p:sp>
    </p:spTree>
    <p:extLst>
      <p:ext uri="{BB962C8B-B14F-4D97-AF65-F5344CB8AC3E}">
        <p14:creationId xmlns:p14="http://schemas.microsoft.com/office/powerpoint/2010/main" val="574325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trots zijn we op de recente samenwerking met de NRR  en ILCOR voor het onrganiseren van een pre-congres workshop over 10 stappen om IHCA te verbeteren in de ziekenhuizen. Een hartstilstand in het ziekenhuis is wereldwij een hoog-risico gebeurtenis die voorkomt bij ongeveer 1 op de 1000 opnames. Slechts éé op de drie patienten overleeft. Om het werk rondom hartstilstandenen in het ziekenhuis beter de structureren, heeft ILCOR (International Liaison Committee on Resuscitation) in 2023 tien stappen gepanceerd om dit te verbeteren. Deze stappen zijn opgedeeld in vier categorieën: Plannen &amp; voorbereiden, voorkomen, uitvoeren en principes &amp; cultuur. Na de lancering van de tien stappen wil ILCOR een wereldwijde implementatie-programma ontwikkelen. Onderdeel daarvan zijn workshops zoals deze, focusgroepintervieuws en een zelfevaluatie-instrument. Bij deze workshop gingen we onderzoelen welke barrières en stimulerende factorenen er zijn bij de implementatie van deze tien stappen. Daarnaast was de workshop een manier om locale samenwerkingen en uitwisselingen te starten zodat we van elkaar kunnen leren. De owrkshop maakt deel uit van een wereldwijde driejarig initiatief van professor Therese Djärv uit Zweden. De resultaten worden gebruikt om een mondiale aanpak te ontwikkelen met praktische toolkits voor de implementatie van de tien stappen. </a:t>
            </a:r>
          </a:p>
          <a:p>
            <a:r>
              <a:rPr lang="nl-NL" dirty="0"/>
              <a:t>Dit was een succesvolle workshop met enthiousiaste deelnemers. Doel van de workshop was om door middel van selfassesment stil te staan bij hoe dingen gaan in je eigen ziekenhuis, lokaal en vervolgens nadenken over wat er beter kan. In mei 2026 volgt een follow-up sessie. Bijgevoegd aan de notulen zijn: artikel van ILCOR hierover. </a:t>
            </a:r>
          </a:p>
          <a:p>
            <a:endParaRPr lang="nl-NL" dirty="0"/>
          </a:p>
          <a:p>
            <a:r>
              <a:rPr lang="nl-NL" dirty="0"/>
              <a:t>Wij als NVCR willen ons er hard voor maken om deze workshop ook naar Nederland te krijgen. Er is de mogelijkheid om getraind te worden deze workshops te geven. Teach the teacher cursus van 2 dagen in april 2026 in Duitsland. Wie is geinteresseerd? We hebben tot nu toe drie geinteresseerden. Mocht je na het lezen van de informatie hierover interesse hebben, laat het ons weten </a:t>
            </a:r>
            <a:r>
              <a:rPr lang="nl-NL" b="1" dirty="0"/>
              <a:t>vóór 18 januari 2026.</a:t>
            </a:r>
          </a:p>
        </p:txBody>
      </p:sp>
      <p:sp>
        <p:nvSpPr>
          <p:cNvPr id="4" name="Tijdelijke aanduiding voor dianummer 3"/>
          <p:cNvSpPr>
            <a:spLocks noGrp="1"/>
          </p:cNvSpPr>
          <p:nvPr>
            <p:ph type="sldNum" sz="quarter" idx="10"/>
          </p:nvPr>
        </p:nvSpPr>
        <p:spPr/>
        <p:txBody>
          <a:bodyPr/>
          <a:lstStyle/>
          <a:p>
            <a:pPr rtl="0"/>
            <a:fld id="{9555D449-B875-4B8D-8E66-224D27E54C9A}" type="slidenum">
              <a:rPr lang="nl-NL" noProof="0" smtClean="0"/>
              <a:t>15</a:t>
            </a:fld>
            <a:endParaRPr lang="nl-NL" noProof="0"/>
          </a:p>
        </p:txBody>
      </p:sp>
    </p:spTree>
    <p:extLst>
      <p:ext uri="{BB962C8B-B14F-4D97-AF65-F5344CB8AC3E}">
        <p14:creationId xmlns:p14="http://schemas.microsoft.com/office/powerpoint/2010/main" val="41247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Ter informatie: Wij zijn blij te vermelden dat wij op 2 december een overleg met de NRR hebben staan om te kijken wat wij voor elkaar kunnen betekenen. </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16</a:t>
            </a:fld>
            <a:endParaRPr lang="nl-NL" noProof="0"/>
          </a:p>
        </p:txBody>
      </p:sp>
    </p:spTree>
    <p:extLst>
      <p:ext uri="{BB962C8B-B14F-4D97-AF65-F5344CB8AC3E}">
        <p14:creationId xmlns:p14="http://schemas.microsoft.com/office/powerpoint/2010/main" val="66000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Dennis van der Graaf geeft uitleg over de aanpassingen van de vernieuwde website. Hij legt uit waar je kan inloggen als lid. En wat dan de mogelijkheden zijn mbt forum. </a:t>
            </a:r>
          </a:p>
          <a:p>
            <a:r>
              <a:rPr lang="nl-NL" dirty="0"/>
              <a:t>Alle leden die vandaag aanwezig zijn zullen binnenkort toegevoegd worden als lid, waarmee toegang tot het ledendeel van de website verkregen wordt. </a:t>
            </a:r>
          </a:p>
          <a:p>
            <a:r>
              <a:rPr lang="nl-NL" dirty="0"/>
              <a:t>De website is nog niet helemaal af. Hij is online en het ledengedeelte is werkbaar, Echter zal eraan gewerkt blijven worden, zodat we deze beter kunnen inzetten.</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17</a:t>
            </a:fld>
            <a:endParaRPr lang="nl-NL" noProof="0"/>
          </a:p>
        </p:txBody>
      </p:sp>
    </p:spTree>
    <p:extLst>
      <p:ext uri="{BB962C8B-B14F-4D97-AF65-F5344CB8AC3E}">
        <p14:creationId xmlns:p14="http://schemas.microsoft.com/office/powerpoint/2010/main" val="2039011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Esther Landman vertelt over de functieprofiel reanimatiecoordinator. Deze zal met de notulen meegestuurd worden. Gebruik deze om eruit te halen wat van toepassing is in jouw organisatie en ga ermee naar de besturen om je functie een naam te geven.</a:t>
            </a:r>
          </a:p>
          <a:p>
            <a:r>
              <a:rPr lang="nl-NL" dirty="0"/>
              <a:t>Er zal een werkgroep op gesteld gaan worden die ondersteuning kan bieden aan collega’s ter lande.</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18</a:t>
            </a:fld>
            <a:endParaRPr lang="nl-NL" noProof="0"/>
          </a:p>
        </p:txBody>
      </p:sp>
    </p:spTree>
    <p:extLst>
      <p:ext uri="{BB962C8B-B14F-4D97-AF65-F5344CB8AC3E}">
        <p14:creationId xmlns:p14="http://schemas.microsoft.com/office/powerpoint/2010/main" val="389350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Powerpoint Hans Levens redden begint met dataverzamelen. Beter worden. Locale implementatie kan beter. ILCOR workshop mooi initiatief om locale implementatie te verbeteren. Door dataverzameling uitbreiding van kwaliteit van zorg. Zie verder de bijgevoegde PDF met de presentatie erin.</a:t>
            </a:r>
          </a:p>
          <a:p>
            <a:endParaRPr lang="nl-NL" dirty="0"/>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19</a:t>
            </a:fld>
            <a:endParaRPr lang="nl-NL" noProof="0"/>
          </a:p>
        </p:txBody>
      </p:sp>
    </p:spTree>
    <p:extLst>
      <p:ext uri="{BB962C8B-B14F-4D97-AF65-F5344CB8AC3E}">
        <p14:creationId xmlns:p14="http://schemas.microsoft.com/office/powerpoint/2010/main" val="918728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was het programma van de avond. </a:t>
            </a:r>
          </a:p>
          <a:p>
            <a:endParaRPr lang="nl-NL" dirty="0"/>
          </a:p>
        </p:txBody>
      </p:sp>
      <p:sp>
        <p:nvSpPr>
          <p:cNvPr id="4" name="Tijdelijke aanduiding voor dianummer 3"/>
          <p:cNvSpPr>
            <a:spLocks noGrp="1"/>
          </p:cNvSpPr>
          <p:nvPr>
            <p:ph type="sldNum" sz="quarter" idx="10"/>
          </p:nvPr>
        </p:nvSpPr>
        <p:spPr/>
        <p:txBody>
          <a:bodyPr/>
          <a:lstStyle/>
          <a:p>
            <a:pPr rtl="0"/>
            <a:fld id="{9555D449-B875-4B8D-8E66-224D27E54C9A}" type="slidenum">
              <a:rPr lang="nl-NL" noProof="0" smtClean="0"/>
              <a:t>2</a:t>
            </a:fld>
            <a:endParaRPr lang="nl-NL" noProof="0"/>
          </a:p>
        </p:txBody>
      </p:sp>
    </p:spTree>
    <p:extLst>
      <p:ext uri="{BB962C8B-B14F-4D97-AF65-F5344CB8AC3E}">
        <p14:creationId xmlns:p14="http://schemas.microsoft.com/office/powerpoint/2010/main" val="705717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Aan de sponsoren wordt de ruimte geboden om een pitch te houden. Doc-Zero spedialisatie in acute zorg</a:t>
            </a:r>
          </a:p>
          <a:p>
            <a:r>
              <a:rPr lang="nl-NL" dirty="0"/>
              <a:t>EM-School. Geven ook op locatie les. Ze nodigen iedereen van harte uit om op 20 novemen 2026 naar het acute zorg congres te komen.</a:t>
            </a:r>
          </a:p>
          <a:p>
            <a:r>
              <a:rPr lang="nl-NL" dirty="0"/>
              <a:t>Zoll defibrilatoren met reaniamatiefeedback en AED-producten.</a:t>
            </a:r>
          </a:p>
          <a:p>
            <a:r>
              <a:rPr lang="nl-NL" dirty="0"/>
              <a:t>SImCPR: presenteert hun CPRTEST </a:t>
            </a:r>
          </a:p>
          <a:p>
            <a:r>
              <a:rPr lang="nl-NL" dirty="0"/>
              <a:t>Laerdal: Heeft soortgelijke zelftrainingsmethode. Andere naam ;-). </a:t>
            </a:r>
          </a:p>
          <a:p>
            <a:r>
              <a:rPr lang="nl-NL" dirty="0"/>
              <a:t>Corpuls nodigt iedereen uit om naar de stand te komen.</a:t>
            </a:r>
          </a:p>
          <a:p>
            <a:r>
              <a:rPr lang="nl-NL" dirty="0"/>
              <a:t>Stryker nodigt iedereen uit om naar de stand te komen. </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20</a:t>
            </a:fld>
            <a:endParaRPr lang="nl-NL" noProof="0"/>
          </a:p>
        </p:txBody>
      </p:sp>
    </p:spTree>
    <p:extLst>
      <p:ext uri="{BB962C8B-B14F-4D97-AF65-F5344CB8AC3E}">
        <p14:creationId xmlns:p14="http://schemas.microsoft.com/office/powerpoint/2010/main" val="364798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genieten daarna van een heerlijk buffet en hebben gelegenheid tot gezellig netwerken en de stands van de firma’s te bezoeken.</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21</a:t>
            </a:fld>
            <a:endParaRPr lang="nl-NL" noProof="0"/>
          </a:p>
        </p:txBody>
      </p:sp>
    </p:spTree>
    <p:extLst>
      <p:ext uri="{BB962C8B-B14F-4D97-AF65-F5344CB8AC3E}">
        <p14:creationId xmlns:p14="http://schemas.microsoft.com/office/powerpoint/2010/main" val="168505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Dennie Wulterkens geeft ons na het eten een leuke presentatie over de geschiedenis van de reanimatie. </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22</a:t>
            </a:fld>
            <a:endParaRPr lang="nl-NL" noProof="0"/>
          </a:p>
        </p:txBody>
      </p:sp>
    </p:spTree>
    <p:extLst>
      <p:ext uri="{BB962C8B-B14F-4D97-AF65-F5344CB8AC3E}">
        <p14:creationId xmlns:p14="http://schemas.microsoft.com/office/powerpoint/2010/main" val="2227802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80CF7-5A9B-2A38-0AA1-06E9B488EFB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B352D9-8386-F1FD-167E-A84BD3FC68B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3A044B9-1C3D-1E02-C2B5-ECBBD39E90B4}"/>
              </a:ext>
            </a:extLst>
          </p:cNvPr>
          <p:cNvSpPr>
            <a:spLocks noGrp="1"/>
          </p:cNvSpPr>
          <p:nvPr>
            <p:ph type="body" idx="1"/>
          </p:nvPr>
        </p:nvSpPr>
        <p:spPr/>
        <p:txBody>
          <a:bodyPr/>
          <a:lstStyle/>
          <a:p>
            <a:r>
              <a:rPr lang="nl-NL" dirty="0"/>
              <a:t>We bespreken wat JIJ kan doen voor de NVCR. Zoals gezegd, zijn we samen de NVCR en kunnen we dit niet doen zonder jullie allemaal!</a:t>
            </a:r>
          </a:p>
        </p:txBody>
      </p:sp>
      <p:sp>
        <p:nvSpPr>
          <p:cNvPr id="4" name="Tijdelijke aanduiding voor dianummer 3">
            <a:extLst>
              <a:ext uri="{FF2B5EF4-FFF2-40B4-BE49-F238E27FC236}">
                <a16:creationId xmlns:a16="http://schemas.microsoft.com/office/drawing/2014/main" id="{3D56E0CC-79C9-C2A5-36BF-CD52DE42D043}"/>
              </a:ext>
            </a:extLst>
          </p:cNvPr>
          <p:cNvSpPr>
            <a:spLocks noGrp="1"/>
          </p:cNvSpPr>
          <p:nvPr>
            <p:ph type="sldNum" sz="quarter" idx="10"/>
          </p:nvPr>
        </p:nvSpPr>
        <p:spPr/>
        <p:txBody>
          <a:bodyPr/>
          <a:lstStyle/>
          <a:p>
            <a:pPr rtl="0"/>
            <a:fld id="{9555D449-B875-4B8D-8E66-224D27E54C9A}" type="slidenum">
              <a:rPr lang="nl-NL" noProof="0" smtClean="0"/>
              <a:t>23</a:t>
            </a:fld>
            <a:endParaRPr lang="nl-NL" noProof="0"/>
          </a:p>
        </p:txBody>
      </p:sp>
    </p:spTree>
    <p:extLst>
      <p:ext uri="{BB962C8B-B14F-4D97-AF65-F5344CB8AC3E}">
        <p14:creationId xmlns:p14="http://schemas.microsoft.com/office/powerpoint/2010/main" val="1483734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Wij willen verschillende werkgroepen opstellen. </a:t>
            </a:r>
          </a:p>
          <a:p>
            <a:r>
              <a:rPr lang="nl-NL" dirty="0"/>
              <a:t>Kascontrole is eerder al besproken. Volgend jaar zal er een nieuw iemand bij gevraagd worden, zodat er gewisseld kan worden, dus deze zal opnieuw op de agenda komen.</a:t>
            </a:r>
          </a:p>
          <a:p>
            <a:r>
              <a:rPr lang="nl-NL" dirty="0"/>
              <a:t>Lijst landelijke contactpersonen: daar willen de reanimatiecoordinatoren uit het Radbout zich wel mee bezig gaan houden en Gino Sophia (Haaglanden Medisch Centrum), Dewi Kreunen (Haga Ziekenhuis) en Esther Schellekens (Reinier de Graaf gasthuis)</a:t>
            </a:r>
          </a:p>
          <a:p>
            <a:r>
              <a:rPr lang="nl-NL" dirty="0"/>
              <a:t>Website wil Tijmen (Maasstadziekenhuis) van der Berg zich wel voor inzetten. </a:t>
            </a:r>
          </a:p>
          <a:p>
            <a:endParaRPr lang="nl-NL" dirty="0"/>
          </a:p>
          <a:p>
            <a:r>
              <a:rPr lang="nl-NL" dirty="0"/>
              <a:t>Voor de overige werkgroepen zullen we een oproep in de nieuwsbrief zetten. </a:t>
            </a:r>
          </a:p>
          <a:p>
            <a:r>
              <a:rPr lang="nl-NL" dirty="0"/>
              <a:t>Wij als bestuur willen benadrukken dat wij een lidmaatschap van de NVCR promoten om zodoende toegang te krijgen tot het netwerk en de ledenadministratie van </a:t>
            </a:r>
            <a:r>
              <a:rPr lang="nl-NL"/>
              <a:t>de website en samen bouwen aan reanimatieland. </a:t>
            </a:r>
            <a:r>
              <a:rPr lang="nl-NL" dirty="0"/>
              <a:t>Daar is waar de contributie voor is. Erbij inbegrepen is de jaarlijkse bijeenkomst, incl diner. </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24</a:t>
            </a:fld>
            <a:endParaRPr lang="nl-NL" noProof="0"/>
          </a:p>
        </p:txBody>
      </p:sp>
    </p:spTree>
    <p:extLst>
      <p:ext uri="{BB962C8B-B14F-4D97-AF65-F5344CB8AC3E}">
        <p14:creationId xmlns:p14="http://schemas.microsoft.com/office/powerpoint/2010/main" val="1843881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Er is een vacature voor een bestuurslid. Monique Timmer (UMCG) gaat erover nadenken en komt hierop terug bij het bestuur.</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25</a:t>
            </a:fld>
            <a:endParaRPr lang="nl-NL" noProof="0"/>
          </a:p>
        </p:txBody>
      </p:sp>
    </p:spTree>
    <p:extLst>
      <p:ext uri="{BB962C8B-B14F-4D97-AF65-F5344CB8AC3E}">
        <p14:creationId xmlns:p14="http://schemas.microsoft.com/office/powerpoint/2010/main" val="2881920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vergadering loopt op het einde en we krijgen terug te horen dat de positieve energie die we uitstralen voelbaar is en mensen weer geenthousiasmeerd zijn en zelf ook meer zin krijgen.  De vergadering werd als positief ervaren.</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26</a:t>
            </a:fld>
            <a:endParaRPr lang="nl-NL" noProof="0"/>
          </a:p>
        </p:txBody>
      </p:sp>
    </p:spTree>
    <p:extLst>
      <p:ext uri="{BB962C8B-B14F-4D97-AF65-F5344CB8AC3E}">
        <p14:creationId xmlns:p14="http://schemas.microsoft.com/office/powerpoint/2010/main" val="2006726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Bedankt voor de aanwezigheid en het delen van jullie mening en ervaringen. Volgend jaar staat de jaarvergadering gepland op 24 november 2024, zelfde locatie. Hopelijk kunnen er dan meer mensen komen </a:t>
            </a:r>
            <a:r>
              <a:rPr lang="nl-NL" dirty="0">
                <a:sym typeface="Wingdings" panose="05000000000000000000" pitchFamily="2" charset="2"/>
              </a:rPr>
              <a:t></a:t>
            </a:r>
            <a:endParaRPr lang="nl-NL" dirty="0"/>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27</a:t>
            </a:fld>
            <a:endParaRPr lang="nl-NL" noProof="0"/>
          </a:p>
        </p:txBody>
      </p:sp>
    </p:spTree>
    <p:extLst>
      <p:ext uri="{BB962C8B-B14F-4D97-AF65-F5344CB8AC3E}">
        <p14:creationId xmlns:p14="http://schemas.microsoft.com/office/powerpoint/2010/main" val="240686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3D699-742F-752C-5FC5-5ED45F76FA9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8BDC2C-089C-E51C-845B-A8571549611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7666206-15B3-DE2D-32A3-9144A106FA6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Helaas afwezig. Voorzitter van de NVCR. Al weer vele jaren reanimatiecoordinator in het Gelre Ziekenhuis. Hoopt de volgende keer er weer bij te zijn.</a:t>
            </a:r>
          </a:p>
          <a:p>
            <a:endParaRPr lang="nl-NL" dirty="0"/>
          </a:p>
        </p:txBody>
      </p:sp>
      <p:sp>
        <p:nvSpPr>
          <p:cNvPr id="4" name="Tijdelijke aanduiding voor dianummer 3">
            <a:extLst>
              <a:ext uri="{FF2B5EF4-FFF2-40B4-BE49-F238E27FC236}">
                <a16:creationId xmlns:a16="http://schemas.microsoft.com/office/drawing/2014/main" id="{11F321D7-BA6A-1580-6EB1-596E5404C1C6}"/>
              </a:ext>
            </a:extLst>
          </p:cNvPr>
          <p:cNvSpPr>
            <a:spLocks noGrp="1"/>
          </p:cNvSpPr>
          <p:nvPr>
            <p:ph type="sldNum" sz="quarter" idx="10"/>
          </p:nvPr>
        </p:nvSpPr>
        <p:spPr/>
        <p:txBody>
          <a:bodyPr/>
          <a:lstStyle/>
          <a:p>
            <a:pPr rtl="0"/>
            <a:fld id="{9555D449-B875-4B8D-8E66-224D27E54C9A}" type="slidenum">
              <a:rPr lang="nl-NL" noProof="0" smtClean="0"/>
              <a:t>3</a:t>
            </a:fld>
            <a:endParaRPr lang="nl-NL" noProof="0"/>
          </a:p>
        </p:txBody>
      </p:sp>
    </p:spTree>
    <p:extLst>
      <p:ext uri="{BB962C8B-B14F-4D97-AF65-F5344CB8AC3E}">
        <p14:creationId xmlns:p14="http://schemas.microsoft.com/office/powerpoint/2010/main" val="329776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8CB67-5C06-F38B-8F25-09CA8704F3E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F569C68-B077-431B-6DC0-680E30F818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08E3DB-0967-02C2-4F4B-F9503338B8F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Nicole stelt zich voor. Reanimatiecoordinator in het Rijnstate ziekenhuis te Arnhem. Penningmeester van de NVCR.</a:t>
            </a:r>
          </a:p>
          <a:p>
            <a:endParaRPr lang="nl-NL" dirty="0"/>
          </a:p>
        </p:txBody>
      </p:sp>
      <p:sp>
        <p:nvSpPr>
          <p:cNvPr id="4" name="Tijdelijke aanduiding voor dianummer 3">
            <a:extLst>
              <a:ext uri="{FF2B5EF4-FFF2-40B4-BE49-F238E27FC236}">
                <a16:creationId xmlns:a16="http://schemas.microsoft.com/office/drawing/2014/main" id="{87A88EC6-8942-5745-C174-0E8226080980}"/>
              </a:ext>
            </a:extLst>
          </p:cNvPr>
          <p:cNvSpPr>
            <a:spLocks noGrp="1"/>
          </p:cNvSpPr>
          <p:nvPr>
            <p:ph type="sldNum" sz="quarter" idx="10"/>
          </p:nvPr>
        </p:nvSpPr>
        <p:spPr/>
        <p:txBody>
          <a:bodyPr/>
          <a:lstStyle/>
          <a:p>
            <a:pPr rtl="0"/>
            <a:fld id="{9555D449-B875-4B8D-8E66-224D27E54C9A}" type="slidenum">
              <a:rPr lang="nl-NL" noProof="0" smtClean="0"/>
              <a:t>4</a:t>
            </a:fld>
            <a:endParaRPr lang="nl-NL" noProof="0"/>
          </a:p>
        </p:txBody>
      </p:sp>
    </p:spTree>
    <p:extLst>
      <p:ext uri="{BB962C8B-B14F-4D97-AF65-F5344CB8AC3E}">
        <p14:creationId xmlns:p14="http://schemas.microsoft.com/office/powerpoint/2010/main" val="168452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6873E-6E19-412C-6301-FE290DEF04E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361CB70-BA8F-ACC8-F70F-B0CE2188E21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CD3A8DF-76C4-D1AC-F419-25D8A95486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Sindy stelt zich voor. Is collega van Eshter Landman en reanimatiecoordinator Kinderen voor het Emma Kinderziekenhuis/Amsterdam UMC. Secretaris van de NVCR. </a:t>
            </a:r>
          </a:p>
          <a:p>
            <a:endParaRPr lang="nl-NL" dirty="0"/>
          </a:p>
        </p:txBody>
      </p:sp>
      <p:sp>
        <p:nvSpPr>
          <p:cNvPr id="4" name="Tijdelijke aanduiding voor dianummer 3">
            <a:extLst>
              <a:ext uri="{FF2B5EF4-FFF2-40B4-BE49-F238E27FC236}">
                <a16:creationId xmlns:a16="http://schemas.microsoft.com/office/drawing/2014/main" id="{5A52DE69-8B65-CA4E-BA94-D4F659501D32}"/>
              </a:ext>
            </a:extLst>
          </p:cNvPr>
          <p:cNvSpPr>
            <a:spLocks noGrp="1"/>
          </p:cNvSpPr>
          <p:nvPr>
            <p:ph type="sldNum" sz="quarter" idx="10"/>
          </p:nvPr>
        </p:nvSpPr>
        <p:spPr/>
        <p:txBody>
          <a:bodyPr/>
          <a:lstStyle/>
          <a:p>
            <a:pPr rtl="0"/>
            <a:fld id="{9555D449-B875-4B8D-8E66-224D27E54C9A}" type="slidenum">
              <a:rPr lang="nl-NL" noProof="0" smtClean="0"/>
              <a:t>5</a:t>
            </a:fld>
            <a:endParaRPr lang="nl-NL" noProof="0"/>
          </a:p>
        </p:txBody>
      </p:sp>
    </p:spTree>
    <p:extLst>
      <p:ext uri="{BB962C8B-B14F-4D97-AF65-F5344CB8AC3E}">
        <p14:creationId xmlns:p14="http://schemas.microsoft.com/office/powerpoint/2010/main" val="100449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Elke aanwezige stelt zich even voor en vertelt wat zijn/haar verwachtingen zijn van de NVCR. De verwachtingen zijn overeenkomend: Netwerken, Verbinding hebben met elkaar, samenwerken, elkaar kunnen vinden voor vragen/tips/etc. Hoe kunnen we de wielen die er zijn delen met elkaar? Wat doen we met data? Maar ook: wat hoort er nou eigenlijk onder functie coordinator en wat mag er van je verwacht worden?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Speciale dank aan Martijn Maas en Hans van Schuppen voor de interesse in de NVCR en het aanwezig zijn vanavond!</a:t>
            </a:r>
          </a:p>
          <a:p>
            <a:endParaRPr lang="nl-NL" dirty="0"/>
          </a:p>
        </p:txBody>
      </p:sp>
      <p:sp>
        <p:nvSpPr>
          <p:cNvPr id="4" name="Tijdelijke aanduiding voor dianummer 3"/>
          <p:cNvSpPr>
            <a:spLocks noGrp="1"/>
          </p:cNvSpPr>
          <p:nvPr>
            <p:ph type="sldNum" sz="quarter" idx="10"/>
          </p:nvPr>
        </p:nvSpPr>
        <p:spPr/>
        <p:txBody>
          <a:bodyPr/>
          <a:lstStyle/>
          <a:p>
            <a:pPr rtl="0"/>
            <a:fld id="{9555D449-B875-4B8D-8E66-224D27E54C9A}" type="slidenum">
              <a:rPr lang="nl-NL" noProof="0" smtClean="0"/>
              <a:t>6</a:t>
            </a:fld>
            <a:endParaRPr lang="nl-NL" noProof="0"/>
          </a:p>
        </p:txBody>
      </p:sp>
    </p:spTree>
    <p:extLst>
      <p:ext uri="{BB962C8B-B14F-4D97-AF65-F5344CB8AC3E}">
        <p14:creationId xmlns:p14="http://schemas.microsoft.com/office/powerpoint/2010/main" val="363485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 het voorstelrondje gaan we door naar de bestuurszaken. Er is een wisseling van bestuur geweest en in het afgelopen jaar hebben we hard gewerkt aan alles overnemen van het oude bestuur. Het heeft veel tijd gekost om alles officieel over te nemen, met name bij de instanties. Ook hebben we een visie voor de NVCR opgesteld waarvan wij hopen dat jullie zich daar ook in kunnen vinden. Deze komt later nog aan de orde. We hebben contacten gehad met de sponsoren en we zijn dankbaar dat er weer een groot aantal aanwezig kan zijn vandaag. Wij willen de vereniging weer van de grond af krijgen en op de kaart zetten. De vereniging actief maken. Dit kunnen we als bestuur niet alleen doen. Dit moeten we met elkaar doen, want samen zijn we sterk.</a:t>
            </a:r>
          </a:p>
          <a:p>
            <a:endParaRPr lang="nl-NL" dirty="0"/>
          </a:p>
        </p:txBody>
      </p:sp>
      <p:sp>
        <p:nvSpPr>
          <p:cNvPr id="4" name="Tijdelijke aanduiding voor dianummer 3"/>
          <p:cNvSpPr>
            <a:spLocks noGrp="1"/>
          </p:cNvSpPr>
          <p:nvPr>
            <p:ph type="sldNum" sz="quarter" idx="10"/>
          </p:nvPr>
        </p:nvSpPr>
        <p:spPr/>
        <p:txBody>
          <a:bodyPr/>
          <a:lstStyle/>
          <a:p>
            <a:pPr rtl="0"/>
            <a:fld id="{9555D449-B875-4B8D-8E66-224D27E54C9A}" type="slidenum">
              <a:rPr lang="nl-NL" noProof="0" smtClean="0"/>
              <a:t>7</a:t>
            </a:fld>
            <a:endParaRPr lang="nl-NL" noProof="0"/>
          </a:p>
        </p:txBody>
      </p:sp>
    </p:spTree>
    <p:extLst>
      <p:ext uri="{BB962C8B-B14F-4D97-AF65-F5344CB8AC3E}">
        <p14:creationId xmlns:p14="http://schemas.microsoft.com/office/powerpoint/2010/main" val="123015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Nicole neemt ons mee met de finaciele aspecten van de vereniging. We zijn gezond. Nicole geeft een overzicht van de kosten die we gemaakt hebben voor onder andere de website, mail, bankkosten, flyers die gestuurd zijn naar ziekenhuizen die tot nu toe nog niet bekend zijn bij de NVCR.</a:t>
            </a:r>
          </a:p>
          <a:p>
            <a:r>
              <a:rPr lang="nl-NL" dirty="0"/>
              <a:t>Inkomsten zijn vooral door bedrijven en lidmaatschapsgelden van leden. </a:t>
            </a:r>
          </a:p>
          <a:p>
            <a:r>
              <a:rPr lang="nl-NL" dirty="0"/>
              <a:t>We willen een kascommissie opstellen zodat de boeken jaarlijks gecontroleerd kunnen worden. Tijmen van den Berg (Maasstadziekenhuis Rotterdam), Wouter Veldhuizen (Jeroen Bosch Ziekenhuis ‘s Hertogenbosch) en Monique Timmer (UMC Groningen) bieden zich hiervoor aan. Hartelijk dank daarvoor. Nicole zal met hen een afspraak gaan maken voor een kascontrole begin 2026.</a:t>
            </a:r>
          </a:p>
          <a:p>
            <a:endParaRPr lang="en-US"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pPr rtl="0"/>
            <a:fld id="{9555D449-B875-4B8D-8E66-224D27E54C9A}" type="slidenum">
              <a:rPr lang="nl-NL" noProof="0" smtClean="0"/>
              <a:t>8</a:t>
            </a:fld>
            <a:endParaRPr lang="nl-NL" noProof="0"/>
          </a:p>
        </p:txBody>
      </p:sp>
    </p:spTree>
    <p:extLst>
      <p:ext uri="{BB962C8B-B14F-4D97-AF65-F5344CB8AC3E}">
        <p14:creationId xmlns:p14="http://schemas.microsoft.com/office/powerpoint/2010/main" val="92588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Dit is de missie die we als vereniging willen uitdragen. Ons beleidsplan en doelen willen we verder toelichten.</a:t>
            </a:r>
          </a:p>
        </p:txBody>
      </p:sp>
      <p:sp>
        <p:nvSpPr>
          <p:cNvPr id="4" name="Slide Number Placeholder 3"/>
          <p:cNvSpPr>
            <a:spLocks noGrp="1"/>
          </p:cNvSpPr>
          <p:nvPr>
            <p:ph type="sldNum" sz="quarter" idx="5"/>
          </p:nvPr>
        </p:nvSpPr>
        <p:spPr/>
        <p:txBody>
          <a:bodyPr/>
          <a:lstStyle/>
          <a:p>
            <a:pPr rtl="0"/>
            <a:fld id="{9555D449-B875-4B8D-8E66-224D27E54C9A}" type="slidenum">
              <a:rPr lang="nl-NL" noProof="0" smtClean="0"/>
              <a:t>9</a:t>
            </a:fld>
            <a:endParaRPr lang="nl-NL" noProof="0"/>
          </a:p>
        </p:txBody>
      </p:sp>
    </p:spTree>
    <p:extLst>
      <p:ext uri="{BB962C8B-B14F-4D97-AF65-F5344CB8AC3E}">
        <p14:creationId xmlns:p14="http://schemas.microsoft.com/office/powerpoint/2010/main" val="1948167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rtl="0"/>
            <a:fld id="{D5E90F94-F3D3-4DE3-AB7D-685965345562}" type="datetime1">
              <a:rPr lang="nl-NL" noProof="0" smtClean="0"/>
              <a:t>21-12-2025</a:t>
            </a:fld>
            <a:endParaRPr lang="nl-NL" noProof="0"/>
          </a:p>
        </p:txBody>
      </p:sp>
      <p:sp>
        <p:nvSpPr>
          <p:cNvPr id="5" name="Footer Placeholder 4"/>
          <p:cNvSpPr>
            <a:spLocks noGrp="1"/>
          </p:cNvSpPr>
          <p:nvPr>
            <p:ph type="ftr" sz="quarter" idx="11"/>
          </p:nvPr>
        </p:nvSpPr>
        <p:spPr/>
        <p:txBody>
          <a:bodyPr/>
          <a:lstStyle/>
          <a:p>
            <a:pPr rtl="0"/>
            <a:r>
              <a:rPr lang="nl-NL" noProof="0"/>
              <a:t>13 november 2025 NVCR </a:t>
            </a:r>
          </a:p>
        </p:txBody>
      </p:sp>
      <p:sp>
        <p:nvSpPr>
          <p:cNvPr id="6" name="Slide Number Placeholder 5"/>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267285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rtl="0"/>
            <a:fld id="{563BDDB0-5180-4DE2-8BAD-961567BF8BDF}" type="datetime1">
              <a:rPr lang="nl-NL" noProof="0" smtClean="0"/>
              <a:t>21-12-2025</a:t>
            </a:fld>
            <a:endParaRPr lang="nl-NL" noProof="0"/>
          </a:p>
        </p:txBody>
      </p:sp>
      <p:sp>
        <p:nvSpPr>
          <p:cNvPr id="8" name="Footer Placeholder 7"/>
          <p:cNvSpPr>
            <a:spLocks noGrp="1"/>
          </p:cNvSpPr>
          <p:nvPr>
            <p:ph type="ftr" sz="quarter" idx="11"/>
          </p:nvPr>
        </p:nvSpPr>
        <p:spPr/>
        <p:txBody>
          <a:bodyPr/>
          <a:lstStyle/>
          <a:p>
            <a:pPr rtl="0"/>
            <a:r>
              <a:rPr lang="nl-NL" noProof="0"/>
              <a:t>13 november 2025 NVCR </a:t>
            </a:r>
          </a:p>
        </p:txBody>
      </p:sp>
      <p:sp>
        <p:nvSpPr>
          <p:cNvPr id="9" name="Slide Number Placeholder 8"/>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232477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rtl="0"/>
            <a:fld id="{102054F2-064F-41BD-80B8-E5166B4FB16C}" type="datetime1">
              <a:rPr lang="nl-NL" noProof="0" smtClean="0"/>
              <a:t>21-12-2025</a:t>
            </a:fld>
            <a:endParaRPr lang="nl-NL" noProof="0"/>
          </a:p>
        </p:txBody>
      </p:sp>
      <p:sp>
        <p:nvSpPr>
          <p:cNvPr id="8" name="Footer Placeholder 7"/>
          <p:cNvSpPr>
            <a:spLocks noGrp="1"/>
          </p:cNvSpPr>
          <p:nvPr>
            <p:ph type="ftr" sz="quarter" idx="11"/>
          </p:nvPr>
        </p:nvSpPr>
        <p:spPr/>
        <p:txBody>
          <a:bodyPr/>
          <a:lstStyle/>
          <a:p>
            <a:pPr rtl="0"/>
            <a:r>
              <a:rPr lang="nl-NL" noProof="0"/>
              <a:t>13 november 2025 NVCR </a:t>
            </a:r>
          </a:p>
        </p:txBody>
      </p:sp>
      <p:sp>
        <p:nvSpPr>
          <p:cNvPr id="9" name="Slide Number Placeholder 8"/>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2576397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ectiekop">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66800" y="1828800"/>
            <a:ext cx="7772400" cy="3177380"/>
          </a:xfrm>
        </p:spPr>
        <p:txBody>
          <a:bodyPr rtlCol="0" anchor="b">
            <a:normAutofit/>
          </a:bodyPr>
          <a:lstStyle>
            <a:lvl1pPr rtl="0">
              <a:lnSpc>
                <a:spcPct val="80000"/>
              </a:lnSpc>
              <a:defRPr sz="5400"/>
            </a:lvl1pPr>
          </a:lstStyle>
          <a:p>
            <a:pPr rtl="0"/>
            <a:r>
              <a:rPr lang="en-US"/>
              <a:t>Click to edit Master title style</a:t>
            </a:r>
            <a:endParaRPr lang="nl-NL"/>
          </a:p>
        </p:txBody>
      </p:sp>
      <p:sp>
        <p:nvSpPr>
          <p:cNvPr id="3" name="Tijdelijke aanduiding voor tekst 2"/>
          <p:cNvSpPr>
            <a:spLocks noGrp="1"/>
          </p:cNvSpPr>
          <p:nvPr>
            <p:ph type="body" idx="1"/>
          </p:nvPr>
        </p:nvSpPr>
        <p:spPr>
          <a:xfrm>
            <a:off x="1066800" y="5181600"/>
            <a:ext cx="7772400" cy="685800"/>
          </a:xfrm>
        </p:spPr>
        <p:txBody>
          <a:bodyPr rtlCol="0">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232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fld id="{C16E4B96-1BF2-4ED6-BB48-400DEA57B958}" type="datetime1">
              <a:rPr lang="nl-NL" noProof="0" smtClean="0"/>
              <a:t>21-12-2025</a:t>
            </a:fld>
            <a:endParaRPr lang="nl-NL" noProof="0"/>
          </a:p>
        </p:txBody>
      </p:sp>
      <p:sp>
        <p:nvSpPr>
          <p:cNvPr id="5" name="Footer Placeholder 4"/>
          <p:cNvSpPr>
            <a:spLocks noGrp="1"/>
          </p:cNvSpPr>
          <p:nvPr>
            <p:ph type="ftr" sz="quarter" idx="11"/>
          </p:nvPr>
        </p:nvSpPr>
        <p:spPr/>
        <p:txBody>
          <a:bodyPr/>
          <a:lstStyle/>
          <a:p>
            <a:pPr rtl="0"/>
            <a:r>
              <a:rPr lang="nl-NL" noProof="0"/>
              <a:t>13 november 2025 NVCR </a:t>
            </a:r>
          </a:p>
        </p:txBody>
      </p:sp>
      <p:sp>
        <p:nvSpPr>
          <p:cNvPr id="6" name="Slide Number Placeholder 5"/>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2957962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8DF32568-17BD-450C-BCA4-92C73D342E24}" type="datetime1">
              <a:rPr lang="nl-NL" noProof="0" smtClean="0"/>
              <a:t>21-12-2025</a:t>
            </a:fld>
            <a:endParaRPr lang="nl-NL" noProof="0"/>
          </a:p>
        </p:txBody>
      </p:sp>
      <p:sp>
        <p:nvSpPr>
          <p:cNvPr id="5" name="Footer Placeholder 4"/>
          <p:cNvSpPr>
            <a:spLocks noGrp="1"/>
          </p:cNvSpPr>
          <p:nvPr>
            <p:ph type="ftr" sz="quarter" idx="11"/>
          </p:nvPr>
        </p:nvSpPr>
        <p:spPr/>
        <p:txBody>
          <a:bodyPr/>
          <a:lstStyle/>
          <a:p>
            <a:pPr rtl="0"/>
            <a:r>
              <a:rPr lang="nl-NL" noProof="0"/>
              <a:t>13 november 2025 NVCR </a:t>
            </a:r>
          </a:p>
        </p:txBody>
      </p:sp>
      <p:sp>
        <p:nvSpPr>
          <p:cNvPr id="6" name="Slide Number Placeholder 5"/>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393015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rtl="0"/>
            <a:fld id="{2E59BC1C-0ED1-46C2-AF9A-AFD3A7E87D77}" type="datetime1">
              <a:rPr lang="nl-NL" noProof="0" smtClean="0"/>
              <a:t>21-12-2025</a:t>
            </a:fld>
            <a:endParaRPr lang="nl-NL" noProof="0"/>
          </a:p>
        </p:txBody>
      </p:sp>
      <p:sp>
        <p:nvSpPr>
          <p:cNvPr id="9" name="Footer Placeholder 8"/>
          <p:cNvSpPr>
            <a:spLocks noGrp="1"/>
          </p:cNvSpPr>
          <p:nvPr>
            <p:ph type="ftr" sz="quarter" idx="11"/>
          </p:nvPr>
        </p:nvSpPr>
        <p:spPr/>
        <p:txBody>
          <a:bodyPr/>
          <a:lstStyle/>
          <a:p>
            <a:pPr rtl="0"/>
            <a:r>
              <a:rPr lang="nl-NL" noProof="0"/>
              <a:t>13 november 2025 NVCR </a:t>
            </a:r>
          </a:p>
        </p:txBody>
      </p:sp>
      <p:sp>
        <p:nvSpPr>
          <p:cNvPr id="10" name="Slide Number Placeholder 9"/>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73352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rtl="0"/>
            <a:fld id="{45E5214E-6CA1-4F71-8525-4BB9035D4535}" type="datetime1">
              <a:rPr lang="nl-NL" noProof="0" smtClean="0"/>
              <a:t>21-12-2025</a:t>
            </a:fld>
            <a:endParaRPr lang="nl-NL" noProof="0"/>
          </a:p>
        </p:txBody>
      </p:sp>
      <p:sp>
        <p:nvSpPr>
          <p:cNvPr id="11" name="Footer Placeholder 10"/>
          <p:cNvSpPr>
            <a:spLocks noGrp="1"/>
          </p:cNvSpPr>
          <p:nvPr>
            <p:ph type="ftr" sz="quarter" idx="11"/>
          </p:nvPr>
        </p:nvSpPr>
        <p:spPr/>
        <p:txBody>
          <a:bodyPr/>
          <a:lstStyle/>
          <a:p>
            <a:pPr rtl="0"/>
            <a:r>
              <a:rPr lang="nl-NL" noProof="0"/>
              <a:t>13 november 2025 NVCR </a:t>
            </a:r>
          </a:p>
        </p:txBody>
      </p:sp>
      <p:sp>
        <p:nvSpPr>
          <p:cNvPr id="12" name="Slide Number Placeholder 11"/>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407308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rtl="0"/>
            <a:fld id="{139EAE72-2A99-44E2-957F-7BA14388D307}" type="datetime1">
              <a:rPr lang="nl-NL" noProof="0" smtClean="0"/>
              <a:t>21-12-2025</a:t>
            </a:fld>
            <a:endParaRPr lang="nl-NL" noProof="0"/>
          </a:p>
        </p:txBody>
      </p:sp>
      <p:sp>
        <p:nvSpPr>
          <p:cNvPr id="7" name="Footer Placeholder 6"/>
          <p:cNvSpPr>
            <a:spLocks noGrp="1"/>
          </p:cNvSpPr>
          <p:nvPr>
            <p:ph type="ftr" sz="quarter" idx="11"/>
          </p:nvPr>
        </p:nvSpPr>
        <p:spPr/>
        <p:txBody>
          <a:bodyPr/>
          <a:lstStyle/>
          <a:p>
            <a:pPr rtl="0"/>
            <a:r>
              <a:rPr lang="nl-NL" noProof="0"/>
              <a:t>13 november 2025 NVCR </a:t>
            </a:r>
          </a:p>
        </p:txBody>
      </p:sp>
      <p:sp>
        <p:nvSpPr>
          <p:cNvPr id="8" name="Slide Number Placeholder 7"/>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417382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rtl="0"/>
            <a:fld id="{ABD7A5E9-4FDF-4E99-9B54-B00404B26868}" type="datetime1">
              <a:rPr lang="nl-NL" noProof="0" smtClean="0"/>
              <a:t>21-12-2025</a:t>
            </a:fld>
            <a:endParaRPr lang="nl-NL" noProof="0"/>
          </a:p>
        </p:txBody>
      </p:sp>
      <p:sp>
        <p:nvSpPr>
          <p:cNvPr id="6" name="Footer Placeholder 5"/>
          <p:cNvSpPr>
            <a:spLocks noGrp="1"/>
          </p:cNvSpPr>
          <p:nvPr>
            <p:ph type="ftr" sz="quarter" idx="11"/>
          </p:nvPr>
        </p:nvSpPr>
        <p:spPr/>
        <p:txBody>
          <a:bodyPr/>
          <a:lstStyle/>
          <a:p>
            <a:pPr rtl="0"/>
            <a:r>
              <a:rPr lang="nl-NL" noProof="0"/>
              <a:t>13 november 2025 NVCR </a:t>
            </a:r>
          </a:p>
        </p:txBody>
      </p:sp>
      <p:sp>
        <p:nvSpPr>
          <p:cNvPr id="7" name="Slide Number Placeholder 6"/>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207772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F23E0252-352F-4D2B-B735-B689B4A4A24E}" type="datetime1">
              <a:rPr lang="nl-NL" noProof="0" smtClean="0"/>
              <a:t>21-12-2025</a:t>
            </a:fld>
            <a:endParaRPr lang="nl-NL" noProof="0"/>
          </a:p>
        </p:txBody>
      </p:sp>
      <p:sp>
        <p:nvSpPr>
          <p:cNvPr id="9" name="Footer Placeholder 8"/>
          <p:cNvSpPr>
            <a:spLocks noGrp="1"/>
          </p:cNvSpPr>
          <p:nvPr>
            <p:ph type="ftr" sz="quarter" idx="11"/>
          </p:nvPr>
        </p:nvSpPr>
        <p:spPr/>
        <p:txBody>
          <a:bodyPr/>
          <a:lstStyle/>
          <a:p>
            <a:pPr rtl="0"/>
            <a:r>
              <a:rPr lang="nl-NL" noProof="0"/>
              <a:t>13 november 2025 NVCR </a:t>
            </a:r>
          </a:p>
        </p:txBody>
      </p:sp>
      <p:sp>
        <p:nvSpPr>
          <p:cNvPr id="10" name="Slide Number Placeholder 9"/>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3887150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rtl="0"/>
            <a:fld id="{CDDB6CD8-D606-4AB9-88C7-E765D1F84D9D}" type="datetime1">
              <a:rPr lang="nl-NL" noProof="0" smtClean="0"/>
              <a:t>21-12-2025</a:t>
            </a:fld>
            <a:endParaRPr lang="nl-NL" noProof="0"/>
          </a:p>
        </p:txBody>
      </p:sp>
      <p:sp>
        <p:nvSpPr>
          <p:cNvPr id="9" name="Footer Placeholder 8"/>
          <p:cNvSpPr>
            <a:spLocks noGrp="1"/>
          </p:cNvSpPr>
          <p:nvPr>
            <p:ph type="ftr" sz="quarter" idx="11"/>
          </p:nvPr>
        </p:nvSpPr>
        <p:spPr>
          <a:xfrm>
            <a:off x="3499101" y="6356350"/>
            <a:ext cx="5911517" cy="365125"/>
          </a:xfrm>
        </p:spPr>
        <p:txBody>
          <a:bodyPr/>
          <a:lstStyle/>
          <a:p>
            <a:pPr rtl="0"/>
            <a:r>
              <a:rPr lang="nl-NL" noProof="0"/>
              <a:t>13 november 2025 NVCR </a:t>
            </a:r>
          </a:p>
        </p:txBody>
      </p:sp>
      <p:sp>
        <p:nvSpPr>
          <p:cNvPr id="10" name="Slide Number Placeholder 9"/>
          <p:cNvSpPr>
            <a:spLocks noGrp="1"/>
          </p:cNvSpPr>
          <p:nvPr>
            <p:ph type="sldNum" sz="quarter" idx="12"/>
          </p:nvPr>
        </p:nvSpPr>
        <p:spPr/>
        <p:txBody>
          <a:body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4194252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0D3E27B9-1C74-42C6-8E82-062086AF222D}" type="datetime1">
              <a:rPr lang="nl-NL" noProof="0" smtClean="0"/>
              <a:t>21-12-2025</a:t>
            </a:fld>
            <a:endParaRPr lang="nl-NL" noProof="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r>
              <a:rPr lang="nl-NL" noProof="0"/>
              <a:t>13 november 2025 NVCR </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E31375A4-56A4-47D6-9801-1991572033F7}" type="slidenum">
              <a:rPr lang="nl-NL" noProof="0" smtClean="0"/>
              <a:pPr rtl="0"/>
              <a:t>‹#›</a:t>
            </a:fld>
            <a:endParaRPr lang="nl-NL" noProof="0"/>
          </a:p>
        </p:txBody>
      </p:sp>
    </p:spTree>
    <p:extLst>
      <p:ext uri="{BB962C8B-B14F-4D97-AF65-F5344CB8AC3E}">
        <p14:creationId xmlns:p14="http://schemas.microsoft.com/office/powerpoint/2010/main" val="663927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6.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s://www.uscreditcardguide.com/new-author-wanted/"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p:cNvSpPr>
            <a:spLocks noGrp="1"/>
          </p:cNvSpPr>
          <p:nvPr>
            <p:ph type="ctrTitle"/>
          </p:nvPr>
        </p:nvSpPr>
        <p:spPr>
          <a:xfrm>
            <a:off x="1069848" y="1298448"/>
            <a:ext cx="6068070" cy="3255264"/>
          </a:xfrm>
        </p:spPr>
        <p:txBody>
          <a:bodyPr rtlCol="0">
            <a:normAutofit/>
          </a:bodyPr>
          <a:lstStyle/>
          <a:p>
            <a:pPr rtl="0"/>
            <a:r>
              <a:rPr lang="nl-NL"/>
              <a:t>Jaarlijkse bijeenkomst NVCR</a:t>
            </a:r>
          </a:p>
        </p:txBody>
      </p:sp>
      <p:sp>
        <p:nvSpPr>
          <p:cNvPr id="3" name="Subtitel 2"/>
          <p:cNvSpPr>
            <a:spLocks noGrp="1"/>
          </p:cNvSpPr>
          <p:nvPr>
            <p:ph type="subTitle" idx="1"/>
          </p:nvPr>
        </p:nvSpPr>
        <p:spPr>
          <a:xfrm>
            <a:off x="1100014" y="4670246"/>
            <a:ext cx="6037903" cy="914400"/>
          </a:xfrm>
        </p:spPr>
        <p:txBody>
          <a:bodyPr rtlCol="0">
            <a:normAutofit/>
          </a:bodyPr>
          <a:lstStyle/>
          <a:p>
            <a:pPr rtl="0"/>
            <a:r>
              <a:rPr lang="nl-NL"/>
              <a:t>2025</a:t>
            </a:r>
          </a:p>
        </p:txBody>
      </p:sp>
      <p:pic>
        <p:nvPicPr>
          <p:cNvPr id="4" name="Picture 3">
            <a:extLst>
              <a:ext uri="{FF2B5EF4-FFF2-40B4-BE49-F238E27FC236}">
                <a16:creationId xmlns:a16="http://schemas.microsoft.com/office/drawing/2014/main" id="{81215FDC-EEB3-5640-52D8-07E3E71145A1}"/>
              </a:ext>
            </a:extLst>
          </p:cNvPr>
          <p:cNvPicPr>
            <a:picLocks noChangeAspect="1"/>
          </p:cNvPicPr>
          <p:nvPr/>
        </p:nvPicPr>
        <p:blipFill>
          <a:blip r:embed="rId3"/>
          <a:stretch>
            <a:fillRect/>
          </a:stretch>
        </p:blipFill>
        <p:spPr>
          <a:xfrm>
            <a:off x="8037574" y="834475"/>
            <a:ext cx="3458249" cy="5180897"/>
          </a:xfrm>
          <a:prstGeom prst="rect">
            <a:avLst/>
          </a:prstGeom>
        </p:spPr>
      </p:pic>
      <p:sp>
        <p:nvSpPr>
          <p:cNvPr id="13" name="Rectangle 12">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5" name="TextBox 4">
            <a:extLst>
              <a:ext uri="{FF2B5EF4-FFF2-40B4-BE49-F238E27FC236}">
                <a16:creationId xmlns:a16="http://schemas.microsoft.com/office/drawing/2014/main" id="{50A1F51F-7644-84F2-E788-92DC91BF27C3}"/>
              </a:ext>
            </a:extLst>
          </p:cNvPr>
          <p:cNvSpPr txBox="1"/>
          <p:nvPr/>
        </p:nvSpPr>
        <p:spPr>
          <a:xfrm>
            <a:off x="1007526" y="1412776"/>
            <a:ext cx="4248472" cy="1200329"/>
          </a:xfrm>
          <a:prstGeom prst="rect">
            <a:avLst/>
          </a:prstGeom>
          <a:noFill/>
        </p:spPr>
        <p:txBody>
          <a:bodyPr wrap="square" rtlCol="0">
            <a:spAutoFit/>
          </a:bodyPr>
          <a:lstStyle/>
          <a:p>
            <a:r>
              <a:rPr lang="nl-NL" sz="7200">
                <a:solidFill>
                  <a:srgbClr val="0070C0"/>
                </a:solidFill>
              </a:rPr>
              <a:t>WELKOM</a:t>
            </a:r>
          </a:p>
        </p:txBody>
      </p:sp>
      <p:sp>
        <p:nvSpPr>
          <p:cNvPr id="6" name="Footer Placeholder 5">
            <a:extLst>
              <a:ext uri="{FF2B5EF4-FFF2-40B4-BE49-F238E27FC236}">
                <a16:creationId xmlns:a16="http://schemas.microsoft.com/office/drawing/2014/main" id="{2D3B9095-F8EB-795F-8437-71E8C99BBE81}"/>
              </a:ext>
            </a:extLst>
          </p:cNvPr>
          <p:cNvSpPr>
            <a:spLocks noGrp="1"/>
          </p:cNvSpPr>
          <p:nvPr>
            <p:ph type="ftr" sz="quarter" idx="11"/>
          </p:nvPr>
        </p:nvSpPr>
        <p:spPr/>
        <p:txBody>
          <a:bodyPr/>
          <a:lstStyle/>
          <a:p>
            <a:pPr rtl="0"/>
            <a:r>
              <a:rPr lang="nl-NL" noProof="0"/>
              <a:t>13 november 2025 NVCR </a:t>
            </a:r>
          </a:p>
        </p:txBody>
      </p:sp>
      <p:pic>
        <p:nvPicPr>
          <p:cNvPr id="7" name="Picture 6">
            <a:extLst>
              <a:ext uri="{FF2B5EF4-FFF2-40B4-BE49-F238E27FC236}">
                <a16:creationId xmlns:a16="http://schemas.microsoft.com/office/drawing/2014/main" id="{B9E45F56-F0AA-E2D6-A63D-09282693E33E}"/>
              </a:ext>
            </a:extLst>
          </p:cNvPr>
          <p:cNvPicPr>
            <a:picLocks noChangeAspect="1"/>
          </p:cNvPicPr>
          <p:nvPr/>
        </p:nvPicPr>
        <p:blipFill>
          <a:blip r:embed="rId4"/>
          <a:stretch>
            <a:fillRect/>
          </a:stretch>
        </p:blipFill>
        <p:spPr>
          <a:xfrm>
            <a:off x="3578333" y="6311209"/>
            <a:ext cx="290935" cy="435378"/>
          </a:xfrm>
          <a:prstGeom prst="rect">
            <a:avLst/>
          </a:prstGeom>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910B-8608-E4DF-05CD-1B2E270D129A}"/>
              </a:ext>
            </a:extLst>
          </p:cNvPr>
          <p:cNvSpPr>
            <a:spLocks noGrp="1"/>
          </p:cNvSpPr>
          <p:nvPr>
            <p:ph type="title"/>
          </p:nvPr>
        </p:nvSpPr>
        <p:spPr>
          <a:xfrm>
            <a:off x="3877092" y="444641"/>
            <a:ext cx="7315200" cy="1263048"/>
          </a:xfrm>
        </p:spPr>
        <p:txBody>
          <a:bodyPr/>
          <a:lstStyle/>
          <a:p>
            <a:r>
              <a:rPr lang="en-US" sz="2800" b="1" err="1">
                <a:solidFill>
                  <a:srgbClr val="000000"/>
                </a:solidFill>
                <a:latin typeface="Trebuchet MS"/>
                <a:cs typeface="Times New Roman"/>
              </a:rPr>
              <a:t>Verbeteren</a:t>
            </a:r>
            <a:r>
              <a:rPr lang="en-US" sz="2800" b="1" dirty="0">
                <a:solidFill>
                  <a:srgbClr val="000000"/>
                </a:solidFill>
                <a:latin typeface="Trebuchet MS"/>
                <a:cs typeface="Times New Roman"/>
              </a:rPr>
              <a:t> </a:t>
            </a:r>
            <a:r>
              <a:rPr lang="en-US" sz="2800" b="1" err="1">
                <a:solidFill>
                  <a:srgbClr val="000000"/>
                </a:solidFill>
                <a:latin typeface="Trebuchet MS"/>
                <a:cs typeface="Times New Roman"/>
              </a:rPr>
              <a:t>en</a:t>
            </a:r>
            <a:r>
              <a:rPr lang="en-US" sz="2800" b="1" dirty="0">
                <a:solidFill>
                  <a:srgbClr val="000000"/>
                </a:solidFill>
                <a:latin typeface="Trebuchet MS"/>
                <a:cs typeface="Times New Roman"/>
              </a:rPr>
              <a:t> </a:t>
            </a:r>
            <a:r>
              <a:rPr lang="en-US" sz="2800" b="1" err="1">
                <a:solidFill>
                  <a:srgbClr val="000000"/>
                </a:solidFill>
                <a:latin typeface="Trebuchet MS"/>
                <a:cs typeface="Times New Roman"/>
              </a:rPr>
              <a:t>standaardiseren</a:t>
            </a:r>
            <a:r>
              <a:rPr lang="en-US" sz="2800" b="1" dirty="0">
                <a:solidFill>
                  <a:srgbClr val="000000"/>
                </a:solidFill>
                <a:latin typeface="Trebuchet MS"/>
                <a:cs typeface="Times New Roman"/>
              </a:rPr>
              <a:t> van de </a:t>
            </a:r>
            <a:r>
              <a:rPr lang="en-US" sz="2800" b="1" err="1">
                <a:solidFill>
                  <a:srgbClr val="000000"/>
                </a:solidFill>
                <a:latin typeface="Trebuchet MS"/>
                <a:cs typeface="Times New Roman"/>
              </a:rPr>
              <a:t>functie</a:t>
            </a:r>
            <a:r>
              <a:rPr lang="en-US" sz="2800" b="1" dirty="0">
                <a:solidFill>
                  <a:srgbClr val="000000"/>
                </a:solidFill>
                <a:latin typeface="Trebuchet MS"/>
                <a:cs typeface="Times New Roman"/>
              </a:rPr>
              <a:t> </a:t>
            </a:r>
            <a:r>
              <a:rPr lang="en-US" sz="2800" b="1" err="1">
                <a:solidFill>
                  <a:srgbClr val="000000"/>
                </a:solidFill>
                <a:latin typeface="Trebuchet MS"/>
                <a:cs typeface="Times New Roman"/>
              </a:rPr>
              <a:t>vanreanimatiecoördinator</a:t>
            </a:r>
            <a:endParaRPr lang="en-US" sz="2800" b="1" err="1">
              <a:latin typeface="Trebuchet MS"/>
            </a:endParaRPr>
          </a:p>
        </p:txBody>
      </p:sp>
      <p:sp>
        <p:nvSpPr>
          <p:cNvPr id="3" name="Text Placeholder 2">
            <a:extLst>
              <a:ext uri="{FF2B5EF4-FFF2-40B4-BE49-F238E27FC236}">
                <a16:creationId xmlns:a16="http://schemas.microsoft.com/office/drawing/2014/main" id="{2CDB103F-2ABC-1230-64C5-61BE3C4037D0}"/>
              </a:ext>
            </a:extLst>
          </p:cNvPr>
          <p:cNvSpPr>
            <a:spLocks noGrp="1"/>
          </p:cNvSpPr>
          <p:nvPr>
            <p:ph type="body" idx="1"/>
          </p:nvPr>
        </p:nvSpPr>
        <p:spPr>
          <a:xfrm>
            <a:off x="3867839" y="3304657"/>
            <a:ext cx="7324381" cy="1355075"/>
          </a:xfrm>
        </p:spPr>
        <p:txBody>
          <a:bodyPr>
            <a:normAutofit/>
          </a:bodyPr>
          <a:lstStyle/>
          <a:p>
            <a:pPr marL="285750" indent="-285750">
              <a:buFont typeface="Calibri,Sans-Serif"/>
              <a:buChar char="-"/>
            </a:pPr>
            <a:r>
              <a:rPr lang="en-US" sz="2000" dirty="0">
                <a:solidFill>
                  <a:srgbClr val="000000"/>
                </a:solidFill>
                <a:latin typeface="Times New Roman"/>
                <a:cs typeface="Times New Roman"/>
              </a:rPr>
              <a:t>De </a:t>
            </a:r>
            <a:r>
              <a:rPr lang="en-US" sz="2000" dirty="0" err="1">
                <a:solidFill>
                  <a:srgbClr val="000000"/>
                </a:solidFill>
                <a:latin typeface="Times New Roman"/>
                <a:cs typeface="Times New Roman"/>
              </a:rPr>
              <a:t>functie</a:t>
            </a:r>
            <a:r>
              <a:rPr lang="en-US" sz="2000" dirty="0">
                <a:solidFill>
                  <a:srgbClr val="000000"/>
                </a:solidFill>
                <a:latin typeface="Times New Roman"/>
                <a:cs typeface="Times New Roman"/>
              </a:rPr>
              <a:t> van </a:t>
            </a:r>
            <a:r>
              <a:rPr lang="en-US" sz="2000" dirty="0" err="1">
                <a:solidFill>
                  <a:srgbClr val="000000"/>
                </a:solidFill>
                <a:latin typeface="Times New Roman"/>
                <a:cs typeface="Times New Roman"/>
              </a:rPr>
              <a:t>reanimatiecoordinator</a:t>
            </a:r>
            <a:r>
              <a:rPr lang="en-US" sz="2000" dirty="0">
                <a:solidFill>
                  <a:srgbClr val="000000"/>
                </a:solidFill>
                <a:latin typeface="Times New Roman"/>
                <a:cs typeface="Times New Roman"/>
              </a:rPr>
              <a:t> </a:t>
            </a:r>
            <a:r>
              <a:rPr lang="en-US" sz="2000" dirty="0" err="1">
                <a:solidFill>
                  <a:srgbClr val="000000"/>
                </a:solidFill>
                <a:latin typeface="Times New Roman"/>
                <a:cs typeface="Times New Roman"/>
              </a:rPr>
              <a:t>moet</a:t>
            </a:r>
            <a:r>
              <a:rPr lang="en-US" sz="2000" dirty="0">
                <a:solidFill>
                  <a:srgbClr val="000000"/>
                </a:solidFill>
                <a:latin typeface="Times New Roman"/>
                <a:cs typeface="Times New Roman"/>
              </a:rPr>
              <a:t> </a:t>
            </a:r>
            <a:r>
              <a:rPr lang="en-US" sz="2000" dirty="0" err="1">
                <a:solidFill>
                  <a:srgbClr val="000000"/>
                </a:solidFill>
                <a:latin typeface="Times New Roman"/>
                <a:cs typeface="Times New Roman"/>
              </a:rPr>
              <a:t>landelijk</a:t>
            </a:r>
            <a:r>
              <a:rPr lang="en-US" sz="2000" dirty="0">
                <a:solidFill>
                  <a:srgbClr val="000000"/>
                </a:solidFill>
                <a:latin typeface="Times New Roman"/>
                <a:cs typeface="Times New Roman"/>
              </a:rPr>
              <a:t> </a:t>
            </a:r>
            <a:r>
              <a:rPr lang="en-US" sz="2000" dirty="0" err="1">
                <a:solidFill>
                  <a:srgbClr val="000000"/>
                </a:solidFill>
                <a:latin typeface="Times New Roman"/>
                <a:cs typeface="Times New Roman"/>
              </a:rPr>
              <a:t>herkenbaar</a:t>
            </a:r>
            <a:r>
              <a:rPr lang="en-US" sz="2000" dirty="0">
                <a:solidFill>
                  <a:srgbClr val="000000"/>
                </a:solidFill>
                <a:latin typeface="Times New Roman"/>
                <a:cs typeface="Times New Roman"/>
              </a:rPr>
              <a:t>, </a:t>
            </a:r>
            <a:r>
              <a:rPr lang="en-US" sz="2000" dirty="0" err="1">
                <a:solidFill>
                  <a:srgbClr val="000000"/>
                </a:solidFill>
                <a:latin typeface="Times New Roman"/>
                <a:cs typeface="Times New Roman"/>
              </a:rPr>
              <a:t>eenduidig</a:t>
            </a:r>
            <a:r>
              <a:rPr lang="en-US" sz="2000" dirty="0">
                <a:solidFill>
                  <a:srgbClr val="000000"/>
                </a:solidFill>
                <a:latin typeface="Times New Roman"/>
                <a:cs typeface="Times New Roman"/>
              </a:rPr>
              <a:t> </a:t>
            </a:r>
            <a:r>
              <a:rPr lang="en-US" sz="2000" dirty="0" err="1">
                <a:solidFill>
                  <a:srgbClr val="000000"/>
                </a:solidFill>
                <a:latin typeface="Times New Roman"/>
                <a:cs typeface="Times New Roman"/>
              </a:rPr>
              <a:t>en</a:t>
            </a:r>
            <a:r>
              <a:rPr lang="en-US" sz="2000" dirty="0">
                <a:solidFill>
                  <a:srgbClr val="000000"/>
                </a:solidFill>
                <a:latin typeface="Times New Roman"/>
                <a:cs typeface="Times New Roman"/>
              </a:rPr>
              <a:t> </a:t>
            </a:r>
            <a:r>
              <a:rPr lang="en-US" sz="2000" dirty="0" err="1">
                <a:solidFill>
                  <a:srgbClr val="000000"/>
                </a:solidFill>
                <a:latin typeface="Times New Roman"/>
                <a:cs typeface="Times New Roman"/>
              </a:rPr>
              <a:t>professioneel</a:t>
            </a:r>
            <a:r>
              <a:rPr lang="en-US" sz="2000" dirty="0">
                <a:solidFill>
                  <a:srgbClr val="000000"/>
                </a:solidFill>
                <a:latin typeface="Times New Roman"/>
                <a:cs typeface="Times New Roman"/>
              </a:rPr>
              <a:t> </a:t>
            </a:r>
            <a:r>
              <a:rPr lang="en-US" sz="2000" dirty="0" err="1">
                <a:solidFill>
                  <a:srgbClr val="000000"/>
                </a:solidFill>
                <a:latin typeface="Times New Roman"/>
                <a:cs typeface="Times New Roman"/>
              </a:rPr>
              <a:t>zijn</a:t>
            </a:r>
            <a:r>
              <a:rPr lang="en-US" sz="2000" dirty="0">
                <a:solidFill>
                  <a:srgbClr val="000000"/>
                </a:solidFill>
                <a:latin typeface="Times New Roman"/>
                <a:cs typeface="Times New Roman"/>
              </a:rPr>
              <a:t> </a:t>
            </a:r>
            <a:r>
              <a:rPr lang="en-US" sz="2000" dirty="0" err="1">
                <a:solidFill>
                  <a:srgbClr val="000000"/>
                </a:solidFill>
                <a:latin typeface="Times New Roman"/>
                <a:cs typeface="Times New Roman"/>
              </a:rPr>
              <a:t>ingebed</a:t>
            </a:r>
            <a:r>
              <a:rPr lang="en-US" sz="2000" dirty="0">
                <a:solidFill>
                  <a:srgbClr val="000000"/>
                </a:solidFill>
                <a:latin typeface="Times New Roman"/>
                <a:cs typeface="Times New Roman"/>
              </a:rPr>
              <a:t> </a:t>
            </a:r>
            <a:r>
              <a:rPr lang="en-US" sz="2000" dirty="0" err="1">
                <a:solidFill>
                  <a:srgbClr val="000000"/>
                </a:solidFill>
                <a:latin typeface="Times New Roman"/>
                <a:cs typeface="Times New Roman"/>
              </a:rPr>
              <a:t>binnen</a:t>
            </a:r>
            <a:r>
              <a:rPr lang="en-US" sz="2000" dirty="0">
                <a:solidFill>
                  <a:srgbClr val="000000"/>
                </a:solidFill>
                <a:latin typeface="Times New Roman"/>
                <a:cs typeface="Times New Roman"/>
              </a:rPr>
              <a:t> alle </a:t>
            </a:r>
            <a:r>
              <a:rPr lang="en-US" sz="2000" dirty="0" err="1">
                <a:solidFill>
                  <a:srgbClr val="000000"/>
                </a:solidFill>
                <a:latin typeface="Times New Roman"/>
                <a:cs typeface="Times New Roman"/>
              </a:rPr>
              <a:t>zorginstellingen</a:t>
            </a:r>
            <a:endParaRPr lang="nl-NL" dirty="0" err="1"/>
          </a:p>
        </p:txBody>
      </p:sp>
      <p:sp>
        <p:nvSpPr>
          <p:cNvPr id="4" name="Footer Placeholder 3">
            <a:extLst>
              <a:ext uri="{FF2B5EF4-FFF2-40B4-BE49-F238E27FC236}">
                <a16:creationId xmlns:a16="http://schemas.microsoft.com/office/drawing/2014/main" id="{3D6B7F8F-57B5-A853-3412-C1CCEEC03B2F}"/>
              </a:ext>
            </a:extLst>
          </p:cNvPr>
          <p:cNvSpPr>
            <a:spLocks noGrp="1"/>
          </p:cNvSpPr>
          <p:nvPr>
            <p:ph type="ftr" sz="quarter" idx="11"/>
          </p:nvPr>
        </p:nvSpPr>
        <p:spPr/>
        <p:txBody>
          <a:bodyPr/>
          <a:lstStyle/>
          <a:p>
            <a:r>
              <a:rPr lang="nl-NL" dirty="0"/>
              <a:t>    </a:t>
            </a:r>
            <a:r>
              <a:rPr lang="nl-NL" noProof="0" dirty="0"/>
              <a:t>13 november 2025 NVCR </a:t>
            </a:r>
          </a:p>
        </p:txBody>
      </p:sp>
      <p:sp>
        <p:nvSpPr>
          <p:cNvPr id="5" name="TextBox 4">
            <a:extLst>
              <a:ext uri="{FF2B5EF4-FFF2-40B4-BE49-F238E27FC236}">
                <a16:creationId xmlns:a16="http://schemas.microsoft.com/office/drawing/2014/main" id="{3E7C7E3E-8740-89E2-CF29-048D1799B9BD}"/>
              </a:ext>
            </a:extLst>
          </p:cNvPr>
          <p:cNvSpPr txBox="1"/>
          <p:nvPr/>
        </p:nvSpPr>
        <p:spPr>
          <a:xfrm>
            <a:off x="82627" y="2198783"/>
            <a:ext cx="307554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aseline="0">
                <a:solidFill>
                  <a:srgbClr val="FFFFFF"/>
                </a:solidFill>
                <a:latin typeface="Corbel"/>
              </a:rPr>
              <a:t>Doelen NVCR</a:t>
            </a:r>
            <a:r>
              <a:rPr sz="3600">
                <a:latin typeface="Corbel"/>
                <a:ea typeface="Corbel"/>
                <a:cs typeface="Corbel"/>
              </a:rPr>
              <a:t>​</a:t>
            </a:r>
            <a:br>
              <a:rPr sz="3600">
                <a:latin typeface="Corbel"/>
                <a:ea typeface="Corbel"/>
                <a:cs typeface="Corbel"/>
              </a:rPr>
            </a:br>
            <a:r>
              <a:rPr sz="3600">
                <a:latin typeface="Corbel"/>
                <a:ea typeface="Corbel"/>
                <a:cs typeface="Corbel"/>
              </a:rPr>
              <a:t>​</a:t>
            </a:r>
            <a:br>
              <a:rPr sz="3600">
                <a:latin typeface="Corbel"/>
                <a:ea typeface="Corbel"/>
                <a:cs typeface="Corbel"/>
              </a:rPr>
            </a:br>
            <a:r>
              <a:rPr lang="en-US" sz="3600" baseline="0">
                <a:solidFill>
                  <a:srgbClr val="FFFFFF"/>
                </a:solidFill>
                <a:latin typeface="Corbel"/>
              </a:rPr>
              <a:t>(</a:t>
            </a:r>
            <a:r>
              <a:rPr lang="en-US" sz="3600" b="1" baseline="0">
                <a:solidFill>
                  <a:srgbClr val="FFFFFF"/>
                </a:solidFill>
                <a:latin typeface="Corbel"/>
              </a:rPr>
              <a:t>Beleidsplan 2025-2030)</a:t>
            </a:r>
            <a:r>
              <a:rPr sz="3600">
                <a:latin typeface="Corbel"/>
                <a:ea typeface="Corbel"/>
                <a:cs typeface="Corbel"/>
              </a:rPr>
              <a:t>​</a:t>
            </a:r>
            <a:endParaRPr lang="en-US"/>
          </a:p>
          <a:p>
            <a:pPr algn="ctr"/>
            <a:endParaRPr lang="en-US"/>
          </a:p>
        </p:txBody>
      </p:sp>
      <p:pic>
        <p:nvPicPr>
          <p:cNvPr id="7" name="Afbeelding 3" descr="Afbeelding met Graphics, Lettertype, grafische vormgeving, logo&#10;&#10;Door AI gegenereerde inhoud is mogelijk onjuist.">
            <a:extLst>
              <a:ext uri="{FF2B5EF4-FFF2-40B4-BE49-F238E27FC236}">
                <a16:creationId xmlns:a16="http://schemas.microsoft.com/office/drawing/2014/main" id="{FA971D24-FA91-8DF7-8392-6302EC3DBB68}"/>
              </a:ext>
            </a:extLst>
          </p:cNvPr>
          <p:cNvPicPr>
            <a:picLocks noChangeAspect="1"/>
          </p:cNvPicPr>
          <p:nvPr/>
        </p:nvPicPr>
        <p:blipFill>
          <a:blip r:embed="rId3"/>
          <a:stretch>
            <a:fillRect/>
          </a:stretch>
        </p:blipFill>
        <p:spPr>
          <a:xfrm>
            <a:off x="3745759" y="6405108"/>
            <a:ext cx="242191" cy="325705"/>
          </a:xfrm>
          <a:prstGeom prst="rect">
            <a:avLst/>
          </a:prstGeom>
        </p:spPr>
      </p:pic>
    </p:spTree>
    <p:extLst>
      <p:ext uri="{BB962C8B-B14F-4D97-AF65-F5344CB8AC3E}">
        <p14:creationId xmlns:p14="http://schemas.microsoft.com/office/powerpoint/2010/main" val="284723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9B14A-9ECE-00E4-D4B0-0782C3B5CA0E}"/>
              </a:ext>
            </a:extLst>
          </p:cNvPr>
          <p:cNvSpPr>
            <a:spLocks noGrp="1"/>
          </p:cNvSpPr>
          <p:nvPr>
            <p:ph type="title"/>
          </p:nvPr>
        </p:nvSpPr>
        <p:spPr/>
        <p:txBody>
          <a:bodyPr/>
          <a:lstStyle/>
          <a:p>
            <a:r>
              <a:rPr lang="en-US" dirty="0" err="1"/>
              <a:t>Doelen</a:t>
            </a:r>
            <a:r>
              <a:rPr lang="en-US" dirty="0"/>
              <a:t> NVCR</a:t>
            </a:r>
            <a:br>
              <a:rPr lang="en-US" dirty="0"/>
            </a:br>
            <a:br>
              <a:rPr lang="en-US" dirty="0"/>
            </a:br>
            <a:r>
              <a:rPr lang="en-US" dirty="0"/>
              <a:t>(</a:t>
            </a:r>
            <a:r>
              <a:rPr lang="en-US" b="1" dirty="0" err="1"/>
              <a:t>Beleidsplan</a:t>
            </a:r>
            <a:r>
              <a:rPr lang="en-US" b="1" dirty="0"/>
              <a:t> 2025-2030)</a:t>
            </a:r>
          </a:p>
        </p:txBody>
      </p:sp>
      <p:sp>
        <p:nvSpPr>
          <p:cNvPr id="3" name="Content Placeholder 2">
            <a:extLst>
              <a:ext uri="{FF2B5EF4-FFF2-40B4-BE49-F238E27FC236}">
                <a16:creationId xmlns:a16="http://schemas.microsoft.com/office/drawing/2014/main" id="{58D1C196-7BDA-0EF1-8974-8AA1CAA322B2}"/>
              </a:ext>
            </a:extLst>
          </p:cNvPr>
          <p:cNvSpPr>
            <a:spLocks noGrp="1"/>
          </p:cNvSpPr>
          <p:nvPr>
            <p:ph idx="1"/>
          </p:nvPr>
        </p:nvSpPr>
        <p:spPr>
          <a:xfrm>
            <a:off x="3869268" y="1598566"/>
            <a:ext cx="7315200" cy="5120640"/>
          </a:xfrm>
        </p:spPr>
        <p:txBody>
          <a:bodyPr/>
          <a:lstStyle/>
          <a:p>
            <a:pPr>
              <a:buFont typeface="Calibri" pitchFamily="18" charset="2"/>
              <a:buChar char="-"/>
            </a:pPr>
            <a:r>
              <a:rPr lang="en-US" dirty="0">
                <a:solidFill>
                  <a:srgbClr val="000000"/>
                </a:solidFill>
                <a:latin typeface="Times New Roman"/>
                <a:cs typeface="Times New Roman"/>
              </a:rPr>
              <a:t>Elke </a:t>
            </a:r>
            <a:r>
              <a:rPr lang="en-US" dirty="0" err="1">
                <a:solidFill>
                  <a:srgbClr val="000000"/>
                </a:solidFill>
                <a:latin typeface="Times New Roman"/>
                <a:cs typeface="Times New Roman"/>
              </a:rPr>
              <a:t>reanimatiecommissie</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binnen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een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ziekenhuis</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moet</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beschikken</a:t>
            </a:r>
            <a:r>
              <a:rPr lang="en-US" dirty="0">
                <a:solidFill>
                  <a:srgbClr val="000000"/>
                </a:solidFill>
                <a:latin typeface="Times New Roman"/>
                <a:cs typeface="Times New Roman"/>
              </a:rPr>
              <a:t> over </a:t>
            </a:r>
            <a:r>
              <a:rPr lang="en-US" dirty="0" err="1">
                <a:solidFill>
                  <a:srgbClr val="000000"/>
                </a:solidFill>
                <a:latin typeface="Times New Roman"/>
                <a:cs typeface="Times New Roman"/>
              </a:rPr>
              <a:t>een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duidelijke</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structuur</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samenstelling</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werkafspraken</a:t>
            </a:r>
            <a:r>
              <a:rPr lang="en-US" dirty="0">
                <a:solidFill>
                  <a:srgbClr val="000000"/>
                </a:solidFill>
                <a:latin typeface="Times New Roman"/>
                <a:cs typeface="Times New Roman"/>
              </a:rPr>
              <a:t>.</a:t>
            </a:r>
            <a:endParaRPr lang="en-US" dirty="0">
              <a:solidFill>
                <a:srgbClr val="595959"/>
              </a:solidFill>
              <a:latin typeface="Corbel" panose="020B0503020204020204"/>
              <a:cs typeface="Times New Roman"/>
            </a:endParaRPr>
          </a:p>
          <a:p>
            <a:pPr>
              <a:buFont typeface="Calibri" pitchFamily="18" charset="2"/>
              <a:buChar char="-"/>
            </a:pPr>
            <a:endParaRPr lang="en-US" dirty="0">
              <a:solidFill>
                <a:srgbClr val="000000"/>
              </a:solidFill>
              <a:latin typeface="Times New Roman"/>
              <a:cs typeface="Times New Roman"/>
            </a:endParaRPr>
          </a:p>
          <a:p>
            <a:pPr>
              <a:buFont typeface="Calibri" pitchFamily="18" charset="2"/>
              <a:buChar char="-"/>
            </a:pPr>
            <a:r>
              <a:rPr lang="en-US" dirty="0">
                <a:solidFill>
                  <a:srgbClr val="000000"/>
                </a:solidFill>
                <a:latin typeface="Times New Roman"/>
                <a:cs typeface="Times New Roman"/>
              </a:rPr>
              <a:t>Brede </a:t>
            </a:r>
            <a:r>
              <a:rPr lang="en-US" dirty="0" err="1">
                <a:solidFill>
                  <a:srgbClr val="000000"/>
                </a:solidFill>
                <a:latin typeface="Times New Roman"/>
                <a:cs typeface="Times New Roman"/>
              </a:rPr>
              <a:t>doelgroep</a:t>
            </a:r>
          </a:p>
          <a:p>
            <a:pPr>
              <a:buFont typeface="Calibri" pitchFamily="18" charset="2"/>
              <a:buChar char="-"/>
            </a:pPr>
            <a:endParaRPr lang="en-US" dirty="0">
              <a:solidFill>
                <a:srgbClr val="000000"/>
              </a:solidFill>
              <a:latin typeface="Times New Roman"/>
              <a:cs typeface="Times New Roman"/>
            </a:endParaRPr>
          </a:p>
          <a:p>
            <a:pPr>
              <a:buFont typeface="Calibri" pitchFamily="18" charset="2"/>
              <a:buChar char="-"/>
            </a:pPr>
            <a:endParaRPr lang="en-US" dirty="0">
              <a:solidFill>
                <a:srgbClr val="000000"/>
              </a:solidFill>
              <a:latin typeface="Times New Roman"/>
              <a:cs typeface="Times New Roman"/>
            </a:endParaRPr>
          </a:p>
          <a:p>
            <a:pPr>
              <a:buFont typeface="Calibri" pitchFamily="18" charset="2"/>
              <a:buChar char="-"/>
            </a:pPr>
            <a:endParaRPr lang="en-US" dirty="0"/>
          </a:p>
          <a:p>
            <a:pPr>
              <a:buFont typeface="Calibri" pitchFamily="18" charset="2"/>
              <a:buChar char="-"/>
            </a:pPr>
            <a:endParaRPr lang="en-US" dirty="0"/>
          </a:p>
        </p:txBody>
      </p:sp>
      <p:sp>
        <p:nvSpPr>
          <p:cNvPr id="4" name="Footer Placeholder 3">
            <a:extLst>
              <a:ext uri="{FF2B5EF4-FFF2-40B4-BE49-F238E27FC236}">
                <a16:creationId xmlns:a16="http://schemas.microsoft.com/office/drawing/2014/main" id="{5C3AD38A-C8C6-4F19-4BAF-0881CC0452C1}"/>
              </a:ext>
            </a:extLst>
          </p:cNvPr>
          <p:cNvSpPr>
            <a:spLocks noGrp="1"/>
          </p:cNvSpPr>
          <p:nvPr>
            <p:ph type="ftr" sz="quarter" idx="11"/>
          </p:nvPr>
        </p:nvSpPr>
        <p:spPr/>
        <p:txBody>
          <a:bodyPr/>
          <a:lstStyle/>
          <a:p>
            <a:r>
              <a:rPr lang="nl-NL" dirty="0"/>
              <a:t>         </a:t>
            </a:r>
            <a:r>
              <a:rPr lang="nl-NL" noProof="0" dirty="0"/>
              <a:t>13 november 2025 NVCR </a:t>
            </a:r>
          </a:p>
        </p:txBody>
      </p:sp>
      <p:sp>
        <p:nvSpPr>
          <p:cNvPr id="6" name="Title 1">
            <a:extLst>
              <a:ext uri="{FF2B5EF4-FFF2-40B4-BE49-F238E27FC236}">
                <a16:creationId xmlns:a16="http://schemas.microsoft.com/office/drawing/2014/main" id="{430440FF-6F19-4EFA-F263-B44901A5AE7D}"/>
              </a:ext>
            </a:extLst>
          </p:cNvPr>
          <p:cNvSpPr txBox="1">
            <a:spLocks/>
          </p:cNvSpPr>
          <p:nvPr/>
        </p:nvSpPr>
        <p:spPr>
          <a:xfrm>
            <a:off x="3877092" y="444641"/>
            <a:ext cx="7315200" cy="1263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800" b="1" dirty="0" err="1">
                <a:solidFill>
                  <a:srgbClr val="000000"/>
                </a:solidFill>
                <a:latin typeface="Times New Roman"/>
                <a:cs typeface="Times New Roman"/>
              </a:rPr>
              <a:t>Verbeteren</a:t>
            </a:r>
            <a:r>
              <a:rPr lang="en-US" sz="2800" b="1" dirty="0">
                <a:solidFill>
                  <a:srgbClr val="000000"/>
                </a:solidFill>
                <a:latin typeface="Times New Roman"/>
                <a:cs typeface="Times New Roman"/>
              </a:rPr>
              <a:t> </a:t>
            </a:r>
            <a:r>
              <a:rPr lang="en-US" sz="2800" b="1" dirty="0" err="1">
                <a:solidFill>
                  <a:srgbClr val="000000"/>
                </a:solidFill>
                <a:latin typeface="Times New Roman"/>
                <a:cs typeface="Times New Roman"/>
              </a:rPr>
              <a:t>en</a:t>
            </a:r>
            <a:r>
              <a:rPr lang="en-US" sz="2800" b="1" dirty="0">
                <a:solidFill>
                  <a:srgbClr val="000000"/>
                </a:solidFill>
                <a:latin typeface="Times New Roman"/>
                <a:cs typeface="Times New Roman"/>
              </a:rPr>
              <a:t> </a:t>
            </a:r>
            <a:r>
              <a:rPr lang="en-US" sz="2800" b="1" dirty="0" err="1">
                <a:solidFill>
                  <a:srgbClr val="000000"/>
                </a:solidFill>
                <a:latin typeface="Times New Roman"/>
                <a:cs typeface="Times New Roman"/>
              </a:rPr>
              <a:t>standaardiseren</a:t>
            </a:r>
            <a:r>
              <a:rPr lang="en-US" sz="2800" b="1" dirty="0">
                <a:solidFill>
                  <a:srgbClr val="000000"/>
                </a:solidFill>
                <a:latin typeface="Times New Roman"/>
                <a:cs typeface="Times New Roman"/>
              </a:rPr>
              <a:t> van de </a:t>
            </a:r>
            <a:r>
              <a:rPr lang="en-US" sz="2800" b="1" dirty="0" err="1">
                <a:solidFill>
                  <a:srgbClr val="000000"/>
                </a:solidFill>
                <a:latin typeface="Times New Roman"/>
                <a:cs typeface="Times New Roman"/>
              </a:rPr>
              <a:t>reanimatiecommissie</a:t>
            </a:r>
            <a:endParaRPr lang="en-US" b="1" dirty="0" err="1"/>
          </a:p>
        </p:txBody>
      </p:sp>
      <p:pic>
        <p:nvPicPr>
          <p:cNvPr id="8" name="Afbeelding 3" descr="Afbeelding met Graphics, Lettertype, grafische vormgeving, logo&#10;&#10;Door AI gegenereerde inhoud is mogelijk onjuist.">
            <a:extLst>
              <a:ext uri="{FF2B5EF4-FFF2-40B4-BE49-F238E27FC236}">
                <a16:creationId xmlns:a16="http://schemas.microsoft.com/office/drawing/2014/main" id="{812FBC8A-9CB7-AB4C-5059-2D64D2B5C6B1}"/>
              </a:ext>
            </a:extLst>
          </p:cNvPr>
          <p:cNvPicPr>
            <a:picLocks noChangeAspect="1"/>
          </p:cNvPicPr>
          <p:nvPr/>
        </p:nvPicPr>
        <p:blipFill>
          <a:blip r:embed="rId3"/>
          <a:stretch>
            <a:fillRect/>
          </a:stretch>
        </p:blipFill>
        <p:spPr>
          <a:xfrm>
            <a:off x="3865108" y="6331662"/>
            <a:ext cx="269733" cy="426693"/>
          </a:xfrm>
          <a:prstGeom prst="rect">
            <a:avLst/>
          </a:prstGeom>
        </p:spPr>
      </p:pic>
    </p:spTree>
    <p:extLst>
      <p:ext uri="{BB962C8B-B14F-4D97-AF65-F5344CB8AC3E}">
        <p14:creationId xmlns:p14="http://schemas.microsoft.com/office/powerpoint/2010/main" val="392485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74829-BA79-7D3B-A792-247A8B8ACD7E}"/>
              </a:ext>
            </a:extLst>
          </p:cNvPr>
          <p:cNvSpPr>
            <a:spLocks noGrp="1"/>
          </p:cNvSpPr>
          <p:nvPr>
            <p:ph type="title"/>
          </p:nvPr>
        </p:nvSpPr>
        <p:spPr/>
        <p:txBody>
          <a:bodyPr>
            <a:normAutofit/>
          </a:bodyPr>
          <a:lstStyle/>
          <a:p>
            <a:r>
              <a:rPr lang="en-US" dirty="0" err="1"/>
              <a:t>Doelen</a:t>
            </a:r>
            <a:r>
              <a:rPr lang="en-US" dirty="0"/>
              <a:t> NVCR</a:t>
            </a:r>
            <a:br>
              <a:rPr lang="en-US" dirty="0"/>
            </a:br>
            <a:br>
              <a:rPr lang="en-US" dirty="0"/>
            </a:br>
            <a:r>
              <a:rPr lang="en-US" dirty="0"/>
              <a:t>(</a:t>
            </a:r>
            <a:r>
              <a:rPr lang="en-US" b="1" dirty="0" err="1"/>
              <a:t>Beleidsplan</a:t>
            </a:r>
            <a:r>
              <a:rPr lang="en-US" b="1" dirty="0"/>
              <a:t> 2025-2030)</a:t>
            </a:r>
            <a:endParaRPr lang="en-US" dirty="0">
              <a:solidFill>
                <a:srgbClr val="000000"/>
              </a:solidFill>
            </a:endParaRPr>
          </a:p>
          <a:p>
            <a:endParaRPr lang="en-US" dirty="0"/>
          </a:p>
        </p:txBody>
      </p:sp>
      <p:sp>
        <p:nvSpPr>
          <p:cNvPr id="3" name="Footer Placeholder 2">
            <a:extLst>
              <a:ext uri="{FF2B5EF4-FFF2-40B4-BE49-F238E27FC236}">
                <a16:creationId xmlns:a16="http://schemas.microsoft.com/office/drawing/2014/main" id="{D6F82143-8C4C-6474-FB6E-43CB3A28A051}"/>
              </a:ext>
            </a:extLst>
          </p:cNvPr>
          <p:cNvSpPr>
            <a:spLocks noGrp="1"/>
          </p:cNvSpPr>
          <p:nvPr>
            <p:ph type="ftr" sz="quarter" idx="11"/>
          </p:nvPr>
        </p:nvSpPr>
        <p:spPr/>
        <p:txBody>
          <a:bodyPr/>
          <a:lstStyle/>
          <a:p>
            <a:pPr rtl="0"/>
            <a:r>
              <a:rPr lang="nl-NL" noProof="0"/>
              <a:t>13 november 2025 NVCR </a:t>
            </a:r>
          </a:p>
        </p:txBody>
      </p:sp>
      <p:sp>
        <p:nvSpPr>
          <p:cNvPr id="4" name="TextBox 3">
            <a:extLst>
              <a:ext uri="{FF2B5EF4-FFF2-40B4-BE49-F238E27FC236}">
                <a16:creationId xmlns:a16="http://schemas.microsoft.com/office/drawing/2014/main" id="{23FF38E7-F4F6-D167-6E62-0E451F7409BF}"/>
              </a:ext>
            </a:extLst>
          </p:cNvPr>
          <p:cNvSpPr txBox="1"/>
          <p:nvPr/>
        </p:nvSpPr>
        <p:spPr>
          <a:xfrm>
            <a:off x="3873500" y="889000"/>
            <a:ext cx="7990416"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baseline="0" err="1">
                <a:latin typeface="Times New Roman"/>
                <a:ea typeface="Segoe UI"/>
                <a:cs typeface="Times New Roman"/>
              </a:rPr>
              <a:t>Verbeteren</a:t>
            </a:r>
            <a:r>
              <a:rPr lang="en-US" sz="2800" b="1" dirty="0">
                <a:latin typeface="Times New Roman"/>
                <a:ea typeface="Segoe UI"/>
                <a:cs typeface="Times New Roman"/>
              </a:rPr>
              <a:t> </a:t>
            </a:r>
            <a:r>
              <a:rPr lang="en-US" sz="2800" b="1" baseline="0" err="1">
                <a:latin typeface="Times New Roman"/>
                <a:ea typeface="Segoe UI"/>
                <a:cs typeface="Times New Roman"/>
              </a:rPr>
              <a:t>en</a:t>
            </a:r>
            <a:r>
              <a:rPr lang="en-US" sz="2800" b="1" dirty="0">
                <a:latin typeface="Times New Roman"/>
                <a:ea typeface="Segoe UI"/>
                <a:cs typeface="Times New Roman"/>
              </a:rPr>
              <a:t> </a:t>
            </a:r>
            <a:r>
              <a:rPr lang="en-US" sz="2800" b="1" baseline="0" err="1">
                <a:latin typeface="Times New Roman"/>
                <a:ea typeface="Segoe UI"/>
                <a:cs typeface="Times New Roman"/>
              </a:rPr>
              <a:t>standaardiseren</a:t>
            </a:r>
            <a:r>
              <a:rPr lang="en-US" sz="2800" b="1" dirty="0">
                <a:latin typeface="Times New Roman"/>
                <a:ea typeface="Segoe UI"/>
                <a:cs typeface="Times New Roman"/>
              </a:rPr>
              <a:t> van </a:t>
            </a:r>
            <a:r>
              <a:rPr lang="en-US" sz="2800" b="1" err="1">
                <a:latin typeface="Times New Roman"/>
                <a:ea typeface="Segoe UI"/>
                <a:cs typeface="Times New Roman"/>
              </a:rPr>
              <a:t>reanimaties</a:t>
            </a:r>
            <a:r>
              <a:rPr lang="en-US" sz="2800" b="1" dirty="0">
                <a:latin typeface="Times New Roman"/>
                <a:ea typeface="Segoe UI"/>
                <a:cs typeface="Times New Roman"/>
              </a:rPr>
              <a:t> in </a:t>
            </a:r>
            <a:r>
              <a:rPr lang="en-US" sz="2800" b="1" err="1">
                <a:latin typeface="Times New Roman"/>
                <a:ea typeface="Segoe UI"/>
                <a:cs typeface="Times New Roman"/>
              </a:rPr>
              <a:t>ziekenhuizen</a:t>
            </a:r>
            <a:endParaRPr lang="en-US" b="1" err="1"/>
          </a:p>
          <a:p>
            <a:pPr algn="ctr"/>
            <a:endParaRPr lang="en-US"/>
          </a:p>
        </p:txBody>
      </p:sp>
      <p:sp>
        <p:nvSpPr>
          <p:cNvPr id="5" name="TextBox 4">
            <a:extLst>
              <a:ext uri="{FF2B5EF4-FFF2-40B4-BE49-F238E27FC236}">
                <a16:creationId xmlns:a16="http://schemas.microsoft.com/office/drawing/2014/main" id="{E10CE8B7-BBDB-175E-BF5B-EEFD9A895725}"/>
              </a:ext>
            </a:extLst>
          </p:cNvPr>
          <p:cNvSpPr txBox="1"/>
          <p:nvPr/>
        </p:nvSpPr>
        <p:spPr>
          <a:xfrm>
            <a:off x="3873500" y="3026833"/>
            <a:ext cx="6783916" cy="18312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Sans-Serif"/>
              <a:buChar char="-"/>
            </a:pPr>
            <a:r>
              <a:rPr lang="en-US" sz="1900" dirty="0" err="1">
                <a:latin typeface="Times New Roman"/>
                <a:ea typeface="Arial"/>
                <a:cs typeface="Times New Roman"/>
              </a:rPr>
              <a:t>Reanimaties</a:t>
            </a:r>
            <a:r>
              <a:rPr lang="en-US" sz="1900" dirty="0">
                <a:latin typeface="Times New Roman"/>
                <a:ea typeface="Arial"/>
                <a:cs typeface="Times New Roman"/>
              </a:rPr>
              <a:t> </a:t>
            </a:r>
            <a:r>
              <a:rPr lang="en-US" sz="1900" dirty="0" err="1">
                <a:latin typeface="Times New Roman"/>
                <a:ea typeface="Arial"/>
                <a:cs typeface="Times New Roman"/>
              </a:rPr>
              <a:t>binnen</a:t>
            </a:r>
            <a:r>
              <a:rPr lang="en-US" sz="1900" dirty="0">
                <a:latin typeface="Times New Roman"/>
                <a:ea typeface="Arial"/>
                <a:cs typeface="Times New Roman"/>
              </a:rPr>
              <a:t> Nederlandse </a:t>
            </a:r>
            <a:r>
              <a:rPr lang="en-US" sz="1900" dirty="0" err="1">
                <a:latin typeface="Times New Roman"/>
                <a:ea typeface="Arial"/>
                <a:cs typeface="Times New Roman"/>
              </a:rPr>
              <a:t>ziekenhuizen</a:t>
            </a:r>
            <a:r>
              <a:rPr lang="en-US" sz="1900" dirty="0">
                <a:latin typeface="Times New Roman"/>
                <a:ea typeface="Arial"/>
                <a:cs typeface="Times New Roman"/>
              </a:rPr>
              <a:t> </a:t>
            </a:r>
            <a:r>
              <a:rPr lang="en-US" sz="1900" dirty="0" err="1">
                <a:latin typeface="Times New Roman"/>
                <a:ea typeface="Arial"/>
                <a:cs typeface="Times New Roman"/>
              </a:rPr>
              <a:t>moeten</a:t>
            </a:r>
            <a:r>
              <a:rPr lang="en-US" sz="1900" dirty="0">
                <a:latin typeface="Times New Roman"/>
                <a:ea typeface="Arial"/>
                <a:cs typeface="Times New Roman"/>
              </a:rPr>
              <a:t> op </a:t>
            </a:r>
            <a:r>
              <a:rPr lang="en-US" sz="1900" dirty="0" err="1">
                <a:latin typeface="Times New Roman"/>
                <a:ea typeface="Arial"/>
                <a:cs typeface="Times New Roman"/>
              </a:rPr>
              <a:t>uniforme</a:t>
            </a:r>
            <a:r>
              <a:rPr lang="en-US" sz="1900" dirty="0">
                <a:latin typeface="Times New Roman"/>
                <a:ea typeface="Arial"/>
                <a:cs typeface="Times New Roman"/>
              </a:rPr>
              <a:t> </a:t>
            </a:r>
            <a:r>
              <a:rPr lang="en-US" sz="1900" dirty="0" err="1">
                <a:latin typeface="Times New Roman"/>
                <a:ea typeface="Arial"/>
                <a:cs typeface="Times New Roman"/>
              </a:rPr>
              <a:t>wijze</a:t>
            </a:r>
            <a:r>
              <a:rPr lang="en-US" sz="1900" dirty="0">
                <a:latin typeface="Times New Roman"/>
                <a:ea typeface="Arial"/>
                <a:cs typeface="Times New Roman"/>
              </a:rPr>
              <a:t> </a:t>
            </a:r>
            <a:r>
              <a:rPr lang="en-US" sz="1900" dirty="0" err="1">
                <a:latin typeface="Times New Roman"/>
                <a:ea typeface="Arial"/>
                <a:cs typeface="Times New Roman"/>
              </a:rPr>
              <a:t>worden</a:t>
            </a:r>
            <a:r>
              <a:rPr lang="en-US" sz="1900" dirty="0">
                <a:latin typeface="Times New Roman"/>
                <a:ea typeface="Arial"/>
                <a:cs typeface="Times New Roman"/>
              </a:rPr>
              <a:t> </a:t>
            </a:r>
            <a:r>
              <a:rPr lang="en-US" sz="1900" dirty="0" err="1">
                <a:latin typeface="Times New Roman"/>
                <a:ea typeface="Arial"/>
                <a:cs typeface="Times New Roman"/>
              </a:rPr>
              <a:t>uitgevoerd</a:t>
            </a:r>
            <a:r>
              <a:rPr lang="en-US" sz="1900" baseline="0" dirty="0">
                <a:latin typeface="Times New Roman"/>
                <a:ea typeface="Arial"/>
                <a:cs typeface="Times New Roman"/>
              </a:rPr>
              <a:t>,</a:t>
            </a:r>
            <a:r>
              <a:rPr lang="en-US" sz="1900" dirty="0">
                <a:latin typeface="Times New Roman"/>
                <a:ea typeface="Arial"/>
                <a:cs typeface="Times New Roman"/>
              </a:rPr>
              <a:t> </a:t>
            </a:r>
            <a:r>
              <a:rPr lang="en-US" sz="1900" dirty="0" err="1">
                <a:latin typeface="Times New Roman"/>
                <a:ea typeface="Arial"/>
                <a:cs typeface="Times New Roman"/>
              </a:rPr>
              <a:t>geregistreerd</a:t>
            </a:r>
            <a:r>
              <a:rPr lang="en-US" sz="1900" dirty="0">
                <a:latin typeface="Times New Roman"/>
                <a:ea typeface="Arial"/>
                <a:cs typeface="Times New Roman"/>
              </a:rPr>
              <a:t> </a:t>
            </a:r>
            <a:r>
              <a:rPr lang="en-US" sz="1900" dirty="0" err="1">
                <a:latin typeface="Times New Roman"/>
                <a:ea typeface="Arial"/>
                <a:cs typeface="Times New Roman"/>
              </a:rPr>
              <a:t>en</a:t>
            </a:r>
            <a:r>
              <a:rPr lang="en-US" sz="1900" dirty="0">
                <a:latin typeface="Times New Roman"/>
                <a:ea typeface="Arial"/>
                <a:cs typeface="Times New Roman"/>
              </a:rPr>
              <a:t> </a:t>
            </a:r>
            <a:r>
              <a:rPr lang="en-US" sz="1900" dirty="0" err="1">
                <a:latin typeface="Times New Roman"/>
                <a:ea typeface="Arial"/>
                <a:cs typeface="Times New Roman"/>
              </a:rPr>
              <a:t>geëvalueerd</a:t>
            </a:r>
            <a:r>
              <a:rPr lang="en-US" sz="1900" baseline="0" dirty="0">
                <a:latin typeface="Times New Roman"/>
                <a:ea typeface="Arial"/>
                <a:cs typeface="Times New Roman"/>
              </a:rPr>
              <a:t>.</a:t>
            </a:r>
            <a:endParaRPr lang="en-US" dirty="0">
              <a:cs typeface="Times New Roman"/>
            </a:endParaRPr>
          </a:p>
          <a:p>
            <a:pPr marL="285750" indent="-285750">
              <a:buFont typeface="Calibri,Sans-Serif"/>
              <a:buChar char="-"/>
            </a:pPr>
            <a:endParaRPr lang="en-US" sz="1900" dirty="0">
              <a:latin typeface="Times New Roman"/>
              <a:cs typeface="Times New Roman"/>
            </a:endParaRPr>
          </a:p>
          <a:p>
            <a:pPr marL="285750" indent="-285750">
              <a:buFont typeface="Calibri,Sans-Serif"/>
              <a:buChar char="-"/>
            </a:pPr>
            <a:endParaRPr lang="en-US" sz="1900" dirty="0">
              <a:latin typeface="Times New Roman"/>
              <a:cs typeface="Times New Roman"/>
            </a:endParaRPr>
          </a:p>
          <a:p>
            <a:pPr marL="285750" indent="-285750">
              <a:buFont typeface="Calibri,Sans-Serif"/>
              <a:buChar char="-"/>
            </a:pPr>
            <a:r>
              <a:rPr lang="en-US" sz="1900" dirty="0">
                <a:latin typeface="Times New Roman"/>
                <a:cs typeface="Times New Roman"/>
              </a:rPr>
              <a:t>-</a:t>
            </a:r>
            <a:r>
              <a:rPr lang="en-US" sz="1900" dirty="0" err="1">
                <a:latin typeface="Times New Roman"/>
                <a:cs typeface="Times New Roman"/>
              </a:rPr>
              <a:t>landelijke</a:t>
            </a:r>
            <a:r>
              <a:rPr lang="en-US" sz="1900" dirty="0">
                <a:latin typeface="Times New Roman"/>
                <a:cs typeface="Times New Roman"/>
              </a:rPr>
              <a:t> database</a:t>
            </a:r>
          </a:p>
          <a:p>
            <a:pPr algn="ctr"/>
            <a:endParaRPr lang="en-US"/>
          </a:p>
        </p:txBody>
      </p:sp>
      <p:pic>
        <p:nvPicPr>
          <p:cNvPr id="7" name="Afbeelding 3" descr="Afbeelding met Graphics, Lettertype, grafische vormgeving, logo&#10;&#10;Door AI gegenereerde inhoud is mogelijk onjuist.">
            <a:extLst>
              <a:ext uri="{FF2B5EF4-FFF2-40B4-BE49-F238E27FC236}">
                <a16:creationId xmlns:a16="http://schemas.microsoft.com/office/drawing/2014/main" id="{19BFF2D3-F17C-E430-BC39-C6C8B77190E6}"/>
              </a:ext>
            </a:extLst>
          </p:cNvPr>
          <p:cNvPicPr>
            <a:picLocks noChangeAspect="1"/>
          </p:cNvPicPr>
          <p:nvPr/>
        </p:nvPicPr>
        <p:blipFill>
          <a:blip r:embed="rId3"/>
          <a:stretch>
            <a:fillRect/>
          </a:stretch>
        </p:blipFill>
        <p:spPr>
          <a:xfrm>
            <a:off x="3534602" y="6285758"/>
            <a:ext cx="333999" cy="509320"/>
          </a:xfrm>
          <a:prstGeom prst="rect">
            <a:avLst/>
          </a:prstGeom>
        </p:spPr>
      </p:pic>
    </p:spTree>
    <p:extLst>
      <p:ext uri="{BB962C8B-B14F-4D97-AF65-F5344CB8AC3E}">
        <p14:creationId xmlns:p14="http://schemas.microsoft.com/office/powerpoint/2010/main" val="159248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98CB-69DA-366D-D58F-51A115673206}"/>
              </a:ext>
            </a:extLst>
          </p:cNvPr>
          <p:cNvSpPr>
            <a:spLocks noGrp="1"/>
          </p:cNvSpPr>
          <p:nvPr>
            <p:ph type="title"/>
          </p:nvPr>
        </p:nvSpPr>
        <p:spPr>
          <a:xfrm>
            <a:off x="3963162" y="906864"/>
            <a:ext cx="7304617" cy="1096264"/>
          </a:xfrm>
        </p:spPr>
        <p:txBody>
          <a:bodyPr>
            <a:normAutofit/>
          </a:bodyPr>
          <a:lstStyle/>
          <a:p>
            <a:r>
              <a:rPr lang="en-US" sz="2800" err="1">
                <a:solidFill>
                  <a:srgbClr val="000000"/>
                </a:solidFill>
                <a:latin typeface="Trebuchet MS"/>
                <a:cs typeface="Times New Roman"/>
              </a:rPr>
              <a:t>Verbeteren</a:t>
            </a:r>
            <a:r>
              <a:rPr lang="en-US" sz="2800" dirty="0">
                <a:solidFill>
                  <a:srgbClr val="000000"/>
                </a:solidFill>
                <a:latin typeface="Trebuchet MS"/>
                <a:cs typeface="Times New Roman"/>
              </a:rPr>
              <a:t> </a:t>
            </a:r>
            <a:r>
              <a:rPr lang="en-US" sz="2800" err="1">
                <a:solidFill>
                  <a:srgbClr val="000000"/>
                </a:solidFill>
                <a:latin typeface="Trebuchet MS"/>
                <a:cs typeface="Times New Roman"/>
              </a:rPr>
              <a:t>en</a:t>
            </a:r>
            <a:r>
              <a:rPr lang="en-US" sz="2800" dirty="0">
                <a:solidFill>
                  <a:srgbClr val="000000"/>
                </a:solidFill>
                <a:latin typeface="Trebuchet MS"/>
                <a:cs typeface="Times New Roman"/>
              </a:rPr>
              <a:t> </a:t>
            </a:r>
            <a:r>
              <a:rPr lang="en-US" sz="2800" err="1">
                <a:solidFill>
                  <a:srgbClr val="000000"/>
                </a:solidFill>
                <a:latin typeface="Trebuchet MS"/>
                <a:cs typeface="Times New Roman"/>
              </a:rPr>
              <a:t>standaardiseren</a:t>
            </a:r>
            <a:r>
              <a:rPr lang="en-US" sz="2800" dirty="0">
                <a:solidFill>
                  <a:srgbClr val="000000"/>
                </a:solidFill>
                <a:latin typeface="Trebuchet MS"/>
                <a:cs typeface="Times New Roman"/>
              </a:rPr>
              <a:t> van </a:t>
            </a:r>
            <a:r>
              <a:rPr lang="en-US" sz="2800" err="1">
                <a:solidFill>
                  <a:srgbClr val="000000"/>
                </a:solidFill>
                <a:latin typeface="Trebuchet MS"/>
                <a:cs typeface="Times New Roman"/>
              </a:rPr>
              <a:t>reanimatieonderwijs</a:t>
            </a:r>
            <a:r>
              <a:rPr lang="en-US" sz="2800" dirty="0">
                <a:solidFill>
                  <a:srgbClr val="000000"/>
                </a:solidFill>
                <a:latin typeface="Trebuchet MS"/>
                <a:cs typeface="Times New Roman"/>
              </a:rPr>
              <a:t> </a:t>
            </a:r>
            <a:r>
              <a:rPr lang="en-US" sz="2800" err="1">
                <a:solidFill>
                  <a:srgbClr val="000000"/>
                </a:solidFill>
                <a:latin typeface="Trebuchet MS"/>
                <a:cs typeface="Times New Roman"/>
              </a:rPr>
              <a:t>intramuraal</a:t>
            </a:r>
            <a:endParaRPr lang="en-US" sz="2800" err="1">
              <a:latin typeface="Trebuchet MS"/>
            </a:endParaRPr>
          </a:p>
        </p:txBody>
      </p:sp>
      <p:sp>
        <p:nvSpPr>
          <p:cNvPr id="3" name="Text Placeholder 2">
            <a:extLst>
              <a:ext uri="{FF2B5EF4-FFF2-40B4-BE49-F238E27FC236}">
                <a16:creationId xmlns:a16="http://schemas.microsoft.com/office/drawing/2014/main" id="{64D0469C-44A9-ED26-7F2C-E9E03864B903}"/>
              </a:ext>
            </a:extLst>
          </p:cNvPr>
          <p:cNvSpPr>
            <a:spLocks noGrp="1"/>
          </p:cNvSpPr>
          <p:nvPr>
            <p:ph type="body" idx="1"/>
          </p:nvPr>
        </p:nvSpPr>
        <p:spPr>
          <a:xfrm>
            <a:off x="3865034" y="3423751"/>
            <a:ext cx="7336366" cy="2163233"/>
          </a:xfrm>
        </p:spPr>
        <p:txBody>
          <a:bodyPr/>
          <a:lstStyle/>
          <a:p>
            <a:endParaRPr lang="en-US">
              <a:solidFill>
                <a:srgbClr val="000000"/>
              </a:solidFill>
              <a:latin typeface="Times New Roman"/>
              <a:cs typeface="Times New Roman"/>
            </a:endParaRPr>
          </a:p>
        </p:txBody>
      </p:sp>
      <p:sp>
        <p:nvSpPr>
          <p:cNvPr id="4" name="Footer Placeholder 3">
            <a:extLst>
              <a:ext uri="{FF2B5EF4-FFF2-40B4-BE49-F238E27FC236}">
                <a16:creationId xmlns:a16="http://schemas.microsoft.com/office/drawing/2014/main" id="{AE0C40AC-2512-9852-BE76-D0958AD32DC8}"/>
              </a:ext>
            </a:extLst>
          </p:cNvPr>
          <p:cNvSpPr>
            <a:spLocks noGrp="1"/>
          </p:cNvSpPr>
          <p:nvPr>
            <p:ph type="ftr" sz="quarter" idx="11"/>
          </p:nvPr>
        </p:nvSpPr>
        <p:spPr/>
        <p:txBody>
          <a:bodyPr/>
          <a:lstStyle/>
          <a:p>
            <a:pPr rtl="0"/>
            <a:r>
              <a:rPr lang="nl-NL" noProof="0"/>
              <a:t>13 november 2025 NVCR </a:t>
            </a:r>
          </a:p>
        </p:txBody>
      </p:sp>
      <p:sp>
        <p:nvSpPr>
          <p:cNvPr id="5" name="TextBox 4">
            <a:extLst>
              <a:ext uri="{FF2B5EF4-FFF2-40B4-BE49-F238E27FC236}">
                <a16:creationId xmlns:a16="http://schemas.microsoft.com/office/drawing/2014/main" id="{57E2E10F-C99E-78DC-C765-D3B604529C58}"/>
              </a:ext>
            </a:extLst>
          </p:cNvPr>
          <p:cNvSpPr txBox="1"/>
          <p:nvPr/>
        </p:nvSpPr>
        <p:spPr>
          <a:xfrm>
            <a:off x="232833" y="2349500"/>
            <a:ext cx="3048000" cy="2613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3525"/>
              </a:lnSpc>
            </a:pPr>
            <a:r>
              <a:rPr lang="en-US" sz="3600" baseline="0">
                <a:solidFill>
                  <a:srgbClr val="FFFFFF"/>
                </a:solidFill>
                <a:latin typeface="Corbel"/>
                <a:ea typeface="Segoe UI"/>
                <a:cs typeface="Segoe UI"/>
              </a:rPr>
              <a:t>Doelen NVCR</a:t>
            </a:r>
            <a:r>
              <a:rPr lang="en-US" sz="3600">
                <a:latin typeface="Corbel"/>
                <a:ea typeface="Segoe UI"/>
                <a:cs typeface="Segoe UI"/>
              </a:rPr>
              <a:t>​</a:t>
            </a:r>
            <a:br>
              <a:rPr lang="en-US" sz="3600">
                <a:latin typeface="Corbel"/>
                <a:ea typeface="Segoe UI"/>
                <a:cs typeface="Segoe UI"/>
              </a:rPr>
            </a:br>
            <a:r>
              <a:rPr lang="en-US" sz="3600">
                <a:latin typeface="Corbel"/>
                <a:ea typeface="Segoe UI"/>
                <a:cs typeface="Segoe UI"/>
              </a:rPr>
              <a:t>​</a:t>
            </a:r>
            <a:br>
              <a:rPr lang="en-US" sz="3600">
                <a:latin typeface="Corbel"/>
                <a:ea typeface="Segoe UI"/>
                <a:cs typeface="Segoe UI"/>
              </a:rPr>
            </a:br>
            <a:r>
              <a:rPr lang="en-US" sz="3600" baseline="0">
                <a:solidFill>
                  <a:srgbClr val="FFFFFF"/>
                </a:solidFill>
                <a:latin typeface="Corbel"/>
                <a:ea typeface="Segoe UI"/>
                <a:cs typeface="Segoe UI"/>
              </a:rPr>
              <a:t>(</a:t>
            </a:r>
            <a:r>
              <a:rPr lang="en-US" sz="3600" b="1" baseline="0">
                <a:solidFill>
                  <a:srgbClr val="FFFFFF"/>
                </a:solidFill>
                <a:latin typeface="Corbel"/>
                <a:ea typeface="Segoe UI"/>
                <a:cs typeface="Segoe UI"/>
              </a:rPr>
              <a:t>Beleidsplan 2025-2030)</a:t>
            </a:r>
            <a:r>
              <a:rPr lang="en-US" sz="3600">
                <a:latin typeface="Corbel"/>
                <a:ea typeface="Segoe UI"/>
                <a:cs typeface="Segoe UI"/>
              </a:rPr>
              <a:t>​</a:t>
            </a:r>
          </a:p>
          <a:p>
            <a:pPr rtl="0">
              <a:lnSpc>
                <a:spcPts val="3525"/>
              </a:lnSpc>
            </a:pPr>
            <a:r>
              <a:rPr lang="en-US" sz="3600">
                <a:latin typeface="Corbel"/>
                <a:ea typeface="Segoe UI"/>
                <a:cs typeface="Segoe UI"/>
              </a:rPr>
              <a:t>​</a:t>
            </a:r>
          </a:p>
          <a:p>
            <a:pPr algn="ctr"/>
            <a:endParaRPr lang="en-US"/>
          </a:p>
        </p:txBody>
      </p:sp>
      <p:pic>
        <p:nvPicPr>
          <p:cNvPr id="7" name="Afbeelding 3" descr="Afbeelding met Graphics, Lettertype, grafische vormgeving, logo&#10;&#10;Door AI gegenereerde inhoud is mogelijk onjuist.">
            <a:extLst>
              <a:ext uri="{FF2B5EF4-FFF2-40B4-BE49-F238E27FC236}">
                <a16:creationId xmlns:a16="http://schemas.microsoft.com/office/drawing/2014/main" id="{5509466B-660D-9955-6DCE-592D774470D6}"/>
              </a:ext>
            </a:extLst>
          </p:cNvPr>
          <p:cNvPicPr>
            <a:picLocks noChangeAspect="1"/>
          </p:cNvPicPr>
          <p:nvPr/>
        </p:nvPicPr>
        <p:blipFill>
          <a:blip r:embed="rId3"/>
          <a:stretch>
            <a:fillRect/>
          </a:stretch>
        </p:blipFill>
        <p:spPr>
          <a:xfrm>
            <a:off x="3516241" y="6359203"/>
            <a:ext cx="260553" cy="371610"/>
          </a:xfrm>
          <a:prstGeom prst="rect">
            <a:avLst/>
          </a:prstGeom>
        </p:spPr>
      </p:pic>
    </p:spTree>
    <p:extLst>
      <p:ext uri="{BB962C8B-B14F-4D97-AF65-F5344CB8AC3E}">
        <p14:creationId xmlns:p14="http://schemas.microsoft.com/office/powerpoint/2010/main" val="175249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9BFB-0004-E532-4B94-F763D85ED2E4}"/>
              </a:ext>
            </a:extLst>
          </p:cNvPr>
          <p:cNvSpPr>
            <a:spLocks noGrp="1"/>
          </p:cNvSpPr>
          <p:nvPr>
            <p:ph type="title"/>
          </p:nvPr>
        </p:nvSpPr>
        <p:spPr>
          <a:xfrm>
            <a:off x="3793829" y="853948"/>
            <a:ext cx="7939616" cy="1138598"/>
          </a:xfrm>
        </p:spPr>
        <p:txBody>
          <a:bodyPr/>
          <a:lstStyle/>
          <a:p>
            <a:r>
              <a:rPr lang="en-US" sz="3200" err="1">
                <a:solidFill>
                  <a:srgbClr val="000000"/>
                </a:solidFill>
                <a:latin typeface="Times New Roman"/>
                <a:cs typeface="Times New Roman"/>
              </a:rPr>
              <a:t>Professionaliseren</a:t>
            </a:r>
            <a:r>
              <a:rPr lang="en-US" sz="3200" dirty="0">
                <a:solidFill>
                  <a:srgbClr val="000000"/>
                </a:solidFill>
                <a:latin typeface="Times New Roman"/>
                <a:cs typeface="Times New Roman"/>
              </a:rPr>
              <a:t> van de NVCR </a:t>
            </a:r>
            <a:r>
              <a:rPr lang="en-US" sz="3200" err="1">
                <a:solidFill>
                  <a:srgbClr val="000000"/>
                </a:solidFill>
                <a:latin typeface="Times New Roman"/>
                <a:cs typeface="Times New Roman"/>
              </a:rPr>
              <a:t>als</a:t>
            </a:r>
            <a:r>
              <a:rPr lang="en-US" sz="3200" dirty="0">
                <a:solidFill>
                  <a:srgbClr val="000000"/>
                </a:solidFill>
                <a:latin typeface="Times New Roman"/>
                <a:cs typeface="Times New Roman"/>
              </a:rPr>
              <a:t> </a:t>
            </a:r>
            <a:r>
              <a:rPr lang="en-US" sz="3200" err="1">
                <a:solidFill>
                  <a:srgbClr val="000000"/>
                </a:solidFill>
                <a:latin typeface="Times New Roman"/>
                <a:cs typeface="Times New Roman"/>
              </a:rPr>
              <a:t>vereniging</a:t>
            </a:r>
            <a:endParaRPr lang="en-US" sz="3200"/>
          </a:p>
        </p:txBody>
      </p:sp>
      <p:sp>
        <p:nvSpPr>
          <p:cNvPr id="3" name="Text Placeholder 2">
            <a:extLst>
              <a:ext uri="{FF2B5EF4-FFF2-40B4-BE49-F238E27FC236}">
                <a16:creationId xmlns:a16="http://schemas.microsoft.com/office/drawing/2014/main" id="{3A0B852E-631B-F67A-0614-496716B6D9E1}"/>
              </a:ext>
            </a:extLst>
          </p:cNvPr>
          <p:cNvSpPr>
            <a:spLocks noGrp="1"/>
          </p:cNvSpPr>
          <p:nvPr>
            <p:ph type="body" idx="1"/>
          </p:nvPr>
        </p:nvSpPr>
        <p:spPr>
          <a:xfrm>
            <a:off x="3875617" y="3550751"/>
            <a:ext cx="7315200" cy="914400"/>
          </a:xfrm>
        </p:spPr>
        <p:txBody>
          <a:bodyPr>
            <a:normAutofit lnSpcReduction="10000"/>
          </a:bodyPr>
          <a:lstStyle/>
          <a:p>
            <a:r>
              <a:rPr lang="en-US" dirty="0">
                <a:solidFill>
                  <a:srgbClr val="000000"/>
                </a:solidFill>
                <a:latin typeface="Times New Roman"/>
                <a:cs typeface="Times New Roman"/>
              </a:rPr>
              <a:t>De NVCR </a:t>
            </a:r>
            <a:r>
              <a:rPr lang="en-US" dirty="0" err="1">
                <a:solidFill>
                  <a:srgbClr val="000000"/>
                </a:solidFill>
                <a:latin typeface="Times New Roman"/>
                <a:cs typeface="Times New Roman"/>
              </a:rPr>
              <a:t>als</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vereniging</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moet</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een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professionele</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transparante</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samenwerkende</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organisatie</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zijn</a:t>
            </a:r>
            <a:r>
              <a:rPr lang="en-US" dirty="0">
                <a:solidFill>
                  <a:srgbClr val="000000"/>
                </a:solidFill>
                <a:latin typeface="Times New Roman"/>
                <a:cs typeface="Times New Roman"/>
              </a:rPr>
              <a:t> die </a:t>
            </a:r>
            <a:r>
              <a:rPr lang="en-US" dirty="0" err="1">
                <a:solidFill>
                  <a:srgbClr val="000000"/>
                </a:solidFill>
                <a:latin typeface="Times New Roman"/>
                <a:cs typeface="Times New Roman"/>
              </a:rPr>
              <a:t>haar</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leden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actief</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ondersteunt</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waarbij</a:t>
            </a:r>
            <a:r>
              <a:rPr lang="en-US" dirty="0">
                <a:solidFill>
                  <a:srgbClr val="000000"/>
                </a:solidFill>
                <a:latin typeface="Times New Roman"/>
                <a:cs typeface="Times New Roman"/>
              </a:rPr>
              <a:t> de </a:t>
            </a:r>
            <a:r>
              <a:rPr lang="en-US" dirty="0" err="1">
                <a:solidFill>
                  <a:srgbClr val="000000"/>
                </a:solidFill>
                <a:latin typeface="Times New Roman"/>
                <a:cs typeface="Times New Roman"/>
              </a:rPr>
              <a:t>leden</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actief</a:t>
            </a:r>
            <a:r>
              <a:rPr lang="en-US" dirty="0">
                <a:solidFill>
                  <a:srgbClr val="000000"/>
                </a:solidFill>
                <a:latin typeface="Times New Roman"/>
                <a:cs typeface="Times New Roman"/>
              </a:rPr>
              <a:t> </a:t>
            </a:r>
            <a:r>
              <a:rPr lang="en-US" dirty="0" err="1">
                <a:solidFill>
                  <a:srgbClr val="000000"/>
                </a:solidFill>
                <a:latin typeface="Times New Roman"/>
                <a:cs typeface="Times New Roman"/>
              </a:rPr>
              <a:t>deelnemen</a:t>
            </a:r>
            <a:r>
              <a:rPr lang="en-US" dirty="0">
                <a:solidFill>
                  <a:srgbClr val="000000"/>
                </a:solidFill>
                <a:latin typeface="Times New Roman"/>
                <a:cs typeface="Times New Roman"/>
              </a:rPr>
              <a:t>.</a:t>
            </a:r>
            <a:endParaRPr lang="en-US" dirty="0"/>
          </a:p>
        </p:txBody>
      </p:sp>
      <p:sp>
        <p:nvSpPr>
          <p:cNvPr id="4" name="Footer Placeholder 3">
            <a:extLst>
              <a:ext uri="{FF2B5EF4-FFF2-40B4-BE49-F238E27FC236}">
                <a16:creationId xmlns:a16="http://schemas.microsoft.com/office/drawing/2014/main" id="{447B1E21-F105-14C6-CB17-5CD051A8504B}"/>
              </a:ext>
            </a:extLst>
          </p:cNvPr>
          <p:cNvSpPr>
            <a:spLocks noGrp="1"/>
          </p:cNvSpPr>
          <p:nvPr>
            <p:ph type="ftr" sz="quarter" idx="11"/>
          </p:nvPr>
        </p:nvSpPr>
        <p:spPr/>
        <p:txBody>
          <a:bodyPr/>
          <a:lstStyle/>
          <a:p>
            <a:pPr rtl="0"/>
            <a:r>
              <a:rPr lang="nl-NL" noProof="0"/>
              <a:t>13 november 2025 NVCR </a:t>
            </a:r>
          </a:p>
        </p:txBody>
      </p:sp>
      <p:sp>
        <p:nvSpPr>
          <p:cNvPr id="5" name="TextBox 4">
            <a:extLst>
              <a:ext uri="{FF2B5EF4-FFF2-40B4-BE49-F238E27FC236}">
                <a16:creationId xmlns:a16="http://schemas.microsoft.com/office/drawing/2014/main" id="{25F3EDD3-5BB5-FCA3-D415-F60B9F204E96}"/>
              </a:ext>
            </a:extLst>
          </p:cNvPr>
          <p:cNvSpPr txBox="1"/>
          <p:nvPr/>
        </p:nvSpPr>
        <p:spPr>
          <a:xfrm>
            <a:off x="201083" y="1852083"/>
            <a:ext cx="3058584" cy="26135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3525"/>
              </a:lnSpc>
            </a:pPr>
            <a:r>
              <a:rPr lang="en-US" sz="3600" baseline="0">
                <a:solidFill>
                  <a:srgbClr val="FFFFFF"/>
                </a:solidFill>
                <a:latin typeface="Corbel"/>
                <a:ea typeface="Segoe UI"/>
                <a:cs typeface="Segoe UI"/>
              </a:rPr>
              <a:t>Doelen NVCR</a:t>
            </a:r>
            <a:r>
              <a:rPr lang="en-US" sz="3600">
                <a:latin typeface="Corbel"/>
                <a:ea typeface="Segoe UI"/>
                <a:cs typeface="Segoe UI"/>
              </a:rPr>
              <a:t>​</a:t>
            </a:r>
            <a:br>
              <a:rPr lang="en-US" sz="3600">
                <a:latin typeface="Corbel"/>
                <a:ea typeface="Segoe UI"/>
                <a:cs typeface="Segoe UI"/>
              </a:rPr>
            </a:br>
            <a:r>
              <a:rPr lang="en-US" sz="3600">
                <a:latin typeface="Corbel"/>
                <a:ea typeface="Segoe UI"/>
                <a:cs typeface="Segoe UI"/>
              </a:rPr>
              <a:t>​</a:t>
            </a:r>
            <a:br>
              <a:rPr lang="en-US" sz="3600">
                <a:latin typeface="Corbel"/>
                <a:ea typeface="Segoe UI"/>
                <a:cs typeface="Segoe UI"/>
              </a:rPr>
            </a:br>
            <a:r>
              <a:rPr lang="en-US" sz="3600" baseline="0">
                <a:solidFill>
                  <a:srgbClr val="FFFFFF"/>
                </a:solidFill>
                <a:latin typeface="Corbel"/>
                <a:ea typeface="Segoe UI"/>
                <a:cs typeface="Segoe UI"/>
              </a:rPr>
              <a:t>(</a:t>
            </a:r>
            <a:r>
              <a:rPr lang="en-US" sz="3600" b="1" baseline="0">
                <a:solidFill>
                  <a:srgbClr val="FFFFFF"/>
                </a:solidFill>
                <a:latin typeface="Corbel"/>
                <a:ea typeface="Segoe UI"/>
                <a:cs typeface="Segoe UI"/>
              </a:rPr>
              <a:t>Beleidsplan 2025-2030)</a:t>
            </a:r>
            <a:r>
              <a:rPr lang="en-US" sz="3600">
                <a:latin typeface="Corbel"/>
                <a:ea typeface="Segoe UI"/>
                <a:cs typeface="Segoe UI"/>
              </a:rPr>
              <a:t>​</a:t>
            </a:r>
          </a:p>
          <a:p>
            <a:pPr rtl="0">
              <a:lnSpc>
                <a:spcPts val="3525"/>
              </a:lnSpc>
            </a:pPr>
            <a:r>
              <a:rPr lang="en-US" sz="3600">
                <a:latin typeface="Corbel"/>
                <a:ea typeface="Segoe UI"/>
                <a:cs typeface="Segoe UI"/>
              </a:rPr>
              <a:t>​</a:t>
            </a:r>
          </a:p>
          <a:p>
            <a:pPr algn="ctr"/>
            <a:endParaRPr lang="en-US"/>
          </a:p>
        </p:txBody>
      </p:sp>
      <p:pic>
        <p:nvPicPr>
          <p:cNvPr id="7" name="Afbeelding 3" descr="Afbeelding met Graphics, Lettertype, grafische vormgeving, logo&#10;&#10;Door AI gegenereerde inhoud is mogelijk onjuist.">
            <a:extLst>
              <a:ext uri="{FF2B5EF4-FFF2-40B4-BE49-F238E27FC236}">
                <a16:creationId xmlns:a16="http://schemas.microsoft.com/office/drawing/2014/main" id="{CF66518F-B3B8-0612-5E6D-B982F2D6E6F8}"/>
              </a:ext>
            </a:extLst>
          </p:cNvPr>
          <p:cNvPicPr>
            <a:picLocks noChangeAspect="1"/>
          </p:cNvPicPr>
          <p:nvPr/>
        </p:nvPicPr>
        <p:blipFill>
          <a:blip r:embed="rId3"/>
          <a:stretch>
            <a:fillRect/>
          </a:stretch>
        </p:blipFill>
        <p:spPr>
          <a:xfrm>
            <a:off x="3502342" y="6285758"/>
            <a:ext cx="368936" cy="497207"/>
          </a:xfrm>
          <a:prstGeom prst="rect">
            <a:avLst/>
          </a:prstGeom>
        </p:spPr>
      </p:pic>
    </p:spTree>
    <p:extLst>
      <p:ext uri="{BB962C8B-B14F-4D97-AF65-F5344CB8AC3E}">
        <p14:creationId xmlns:p14="http://schemas.microsoft.com/office/powerpoint/2010/main" val="122822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3" name="Rectangle 2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25" name="Rectangle 24">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p:cNvSpPr>
            <a:spLocks noGrp="1"/>
          </p:cNvSpPr>
          <p:nvPr>
            <p:ph type="title"/>
          </p:nvPr>
        </p:nvSpPr>
        <p:spPr>
          <a:xfrm>
            <a:off x="643467" y="1298448"/>
            <a:ext cx="3685070" cy="3255264"/>
          </a:xfrm>
        </p:spPr>
        <p:txBody>
          <a:bodyPr vert="horz" lIns="91440" tIns="45720" rIns="91440" bIns="45720" rtlCol="0" anchor="b">
            <a:normAutofit/>
          </a:bodyPr>
          <a:lstStyle/>
          <a:p>
            <a:br>
              <a:rPr lang="en-US" sz="4100" spc="-100"/>
            </a:br>
            <a:br>
              <a:rPr lang="en-US" sz="4100" spc="-100"/>
            </a:br>
            <a:r>
              <a:rPr lang="en-US" sz="4100" spc="-100"/>
              <a:t>Workshop ILCOR</a:t>
            </a:r>
            <a:br>
              <a:rPr lang="en-US" sz="4100" spc="-100"/>
            </a:br>
            <a:r>
              <a:rPr lang="en-US" sz="4100" spc="-100"/>
              <a:t>naar Nederland brengen</a:t>
            </a:r>
          </a:p>
        </p:txBody>
      </p:sp>
      <p:pic>
        <p:nvPicPr>
          <p:cNvPr id="3" name="Picture 2">
            <a:extLst>
              <a:ext uri="{FF2B5EF4-FFF2-40B4-BE49-F238E27FC236}">
                <a16:creationId xmlns:a16="http://schemas.microsoft.com/office/drawing/2014/main" id="{C9929E7D-921D-1F74-7A55-DB387A0D1116}"/>
              </a:ext>
            </a:extLst>
          </p:cNvPr>
          <p:cNvPicPr>
            <a:picLocks noChangeAspect="1"/>
          </p:cNvPicPr>
          <p:nvPr/>
        </p:nvPicPr>
        <p:blipFill>
          <a:blip r:embed="rId3"/>
          <a:srcRect r="10416" b="1"/>
          <a:stretch>
            <a:fillRect/>
          </a:stretch>
        </p:blipFill>
        <p:spPr>
          <a:xfrm>
            <a:off x="5120640" y="759599"/>
            <a:ext cx="6367271" cy="5330650"/>
          </a:xfrm>
          <a:prstGeom prst="rect">
            <a:avLst/>
          </a:prstGeom>
        </p:spPr>
      </p:pic>
      <p:sp>
        <p:nvSpPr>
          <p:cNvPr id="29" name="Rectangle 28">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4" name="Footer Placeholder 3">
            <a:extLst>
              <a:ext uri="{FF2B5EF4-FFF2-40B4-BE49-F238E27FC236}">
                <a16:creationId xmlns:a16="http://schemas.microsoft.com/office/drawing/2014/main" id="{2C45CE71-8301-1E91-4E99-E9C1A08FE62C}"/>
              </a:ext>
            </a:extLst>
          </p:cNvPr>
          <p:cNvSpPr>
            <a:spLocks noGrp="1"/>
          </p:cNvSpPr>
          <p:nvPr>
            <p:ph type="ftr" sz="quarter" idx="11"/>
          </p:nvPr>
        </p:nvSpPr>
        <p:spPr/>
        <p:txBody>
          <a:bodyPr/>
          <a:lstStyle/>
          <a:p>
            <a:pPr rtl="0"/>
            <a:r>
              <a:rPr lang="nl-NL" noProof="0"/>
              <a:t>13 november 2025 NVCR </a:t>
            </a:r>
          </a:p>
        </p:txBody>
      </p:sp>
      <p:pic>
        <p:nvPicPr>
          <p:cNvPr id="6" name="Afbeelding 3" descr="Afbeelding met Graphics, Lettertype, grafische vormgeving, logo&#10;&#10;Door AI gegenereerde inhoud is mogelijk onjuist.">
            <a:extLst>
              <a:ext uri="{FF2B5EF4-FFF2-40B4-BE49-F238E27FC236}">
                <a16:creationId xmlns:a16="http://schemas.microsoft.com/office/drawing/2014/main" id="{F867DA0D-A668-0FA6-ECE8-3D0BFAADABA9}"/>
              </a:ext>
            </a:extLst>
          </p:cNvPr>
          <p:cNvPicPr>
            <a:picLocks noChangeAspect="1"/>
          </p:cNvPicPr>
          <p:nvPr/>
        </p:nvPicPr>
        <p:blipFill>
          <a:blip r:embed="rId4"/>
          <a:stretch>
            <a:fillRect/>
          </a:stretch>
        </p:blipFill>
        <p:spPr>
          <a:xfrm>
            <a:off x="3608176" y="6306926"/>
            <a:ext cx="263103" cy="412539"/>
          </a:xfrm>
          <a:prstGeom prst="rect">
            <a:avLst/>
          </a:prstGeom>
        </p:spPr>
      </p:pic>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2" name="Rectangle 11">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271B0B01-7F5F-4168-013E-56D87C59C7A9}"/>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a:t>Overleg NRR		</a:t>
            </a:r>
          </a:p>
        </p:txBody>
      </p:sp>
      <p:sp>
        <p:nvSpPr>
          <p:cNvPr id="4" name="TextBox 3">
            <a:extLst>
              <a:ext uri="{FF2B5EF4-FFF2-40B4-BE49-F238E27FC236}">
                <a16:creationId xmlns:a16="http://schemas.microsoft.com/office/drawing/2014/main" id="{46A9BCDB-2AF5-CA25-2FE0-1F6AF639E830}"/>
              </a:ext>
            </a:extLst>
          </p:cNvPr>
          <p:cNvSpPr txBox="1"/>
          <p:nvPr/>
        </p:nvSpPr>
        <p:spPr>
          <a:xfrm>
            <a:off x="3869268" y="864108"/>
            <a:ext cx="7315200" cy="2998765"/>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buClr>
              <a:buFont typeface="Arial" pitchFamily="18" charset="2"/>
              <a:buChar char="•"/>
            </a:pPr>
            <a:r>
              <a:rPr lang="en-US" sz="2800" dirty="0">
                <a:solidFill>
                  <a:schemeClr val="tx1">
                    <a:lumMod val="65000"/>
                    <a:lumOff val="35000"/>
                  </a:schemeClr>
                </a:solidFill>
              </a:rPr>
              <a:t>2 </a:t>
            </a:r>
            <a:r>
              <a:rPr lang="en-US" sz="2800" dirty="0" err="1">
                <a:solidFill>
                  <a:schemeClr val="tx1">
                    <a:lumMod val="65000"/>
                    <a:lumOff val="35000"/>
                  </a:schemeClr>
                </a:solidFill>
              </a:rPr>
              <a:t>december</a:t>
            </a:r>
          </a:p>
          <a:p>
            <a:pPr indent="-182880" defTabSz="914400">
              <a:lnSpc>
                <a:spcPct val="90000"/>
              </a:lnSpc>
              <a:spcAft>
                <a:spcPts val="600"/>
              </a:spcAft>
              <a:buClr>
                <a:schemeClr val="accent1"/>
              </a:buClr>
              <a:buFont typeface="Arial" pitchFamily="18" charset="2"/>
              <a:buChar char="•"/>
            </a:pPr>
            <a:r>
              <a:rPr lang="en-US" sz="2800" dirty="0">
                <a:solidFill>
                  <a:schemeClr val="tx1">
                    <a:lumMod val="65000"/>
                    <a:lumOff val="35000"/>
                  </a:schemeClr>
                </a:solidFill>
              </a:rPr>
              <a:t>Doel: </a:t>
            </a:r>
            <a:r>
              <a:rPr lang="en-US" sz="2800" dirty="0" err="1">
                <a:solidFill>
                  <a:schemeClr val="tx1">
                    <a:lumMod val="65000"/>
                    <a:lumOff val="35000"/>
                  </a:schemeClr>
                </a:solidFill>
              </a:rPr>
              <a:t>Samenwerken</a:t>
            </a:r>
            <a:r>
              <a:rPr lang="en-US" sz="2800" dirty="0">
                <a:solidFill>
                  <a:schemeClr val="tx1">
                    <a:lumMod val="65000"/>
                    <a:lumOff val="35000"/>
                  </a:schemeClr>
                </a:solidFill>
              </a:rPr>
              <a:t> in de </a:t>
            </a:r>
            <a:r>
              <a:rPr lang="en-US" sz="2800" dirty="0" err="1">
                <a:solidFill>
                  <a:schemeClr val="tx1">
                    <a:lumMod val="65000"/>
                    <a:lumOff val="35000"/>
                  </a:schemeClr>
                </a:solidFill>
              </a:rPr>
              <a:t>toekomst</a:t>
            </a:r>
            <a:r>
              <a:rPr lang="en-US" sz="2800" dirty="0">
                <a:solidFill>
                  <a:schemeClr val="tx1">
                    <a:lumMod val="65000"/>
                    <a:lumOff val="35000"/>
                  </a:schemeClr>
                </a:solidFill>
              </a:rPr>
              <a:t>. </a:t>
            </a:r>
          </a:p>
          <a:p>
            <a:pPr indent="-182880" defTabSz="914400">
              <a:lnSpc>
                <a:spcPct val="90000"/>
              </a:lnSpc>
              <a:spcAft>
                <a:spcPts val="600"/>
              </a:spcAft>
              <a:buClr>
                <a:schemeClr val="accent1"/>
              </a:buClr>
              <a:buFont typeface="Arial" pitchFamily="18" charset="2"/>
              <a:buChar char="•"/>
            </a:pPr>
            <a:endParaRPr lang="en-US" sz="2800">
              <a:solidFill>
                <a:schemeClr val="tx1">
                  <a:lumMod val="65000"/>
                  <a:lumOff val="35000"/>
                </a:schemeClr>
              </a:solidFill>
            </a:endParaRPr>
          </a:p>
          <a:p>
            <a:pPr indent="-182880" defTabSz="914400">
              <a:lnSpc>
                <a:spcPct val="90000"/>
              </a:lnSpc>
              <a:spcAft>
                <a:spcPts val="600"/>
              </a:spcAft>
              <a:buClr>
                <a:schemeClr val="accent1"/>
              </a:buClr>
              <a:buFont typeface="Arial" pitchFamily="18" charset="2"/>
              <a:buChar char="•"/>
            </a:pPr>
            <a:r>
              <a:rPr lang="en-US" sz="2800" dirty="0" err="1">
                <a:solidFill>
                  <a:schemeClr val="tx1">
                    <a:lumMod val="65000"/>
                    <a:lumOff val="35000"/>
                  </a:schemeClr>
                </a:solidFill>
              </a:rPr>
              <a:t>Hebben</a:t>
            </a:r>
            <a:r>
              <a:rPr lang="en-US" sz="2800" dirty="0">
                <a:solidFill>
                  <a:schemeClr val="tx1">
                    <a:lumMod val="65000"/>
                    <a:lumOff val="35000"/>
                  </a:schemeClr>
                </a:solidFill>
              </a:rPr>
              <a:t> </a:t>
            </a:r>
            <a:r>
              <a:rPr lang="en-US" sz="2800" dirty="0" err="1">
                <a:solidFill>
                  <a:schemeClr val="tx1">
                    <a:lumMod val="65000"/>
                    <a:lumOff val="35000"/>
                  </a:schemeClr>
                </a:solidFill>
              </a:rPr>
              <a:t>jullie</a:t>
            </a:r>
            <a:r>
              <a:rPr lang="en-US" sz="2800" dirty="0">
                <a:solidFill>
                  <a:schemeClr val="tx1">
                    <a:lumMod val="65000"/>
                    <a:lumOff val="35000"/>
                  </a:schemeClr>
                </a:solidFill>
              </a:rPr>
              <a:t> </a:t>
            </a:r>
            <a:r>
              <a:rPr lang="en-US" sz="2800" dirty="0" err="1">
                <a:solidFill>
                  <a:schemeClr val="tx1">
                    <a:lumMod val="65000"/>
                    <a:lumOff val="35000"/>
                  </a:schemeClr>
                </a:solidFill>
              </a:rPr>
              <a:t>nog</a:t>
            </a:r>
            <a:r>
              <a:rPr lang="en-US" sz="2800" dirty="0">
                <a:solidFill>
                  <a:schemeClr val="tx1">
                    <a:lumMod val="65000"/>
                    <a:lumOff val="35000"/>
                  </a:schemeClr>
                </a:solidFill>
              </a:rPr>
              <a:t> </a:t>
            </a:r>
            <a:r>
              <a:rPr lang="en-US" sz="2800" dirty="0" err="1">
                <a:solidFill>
                  <a:schemeClr val="tx1">
                    <a:lumMod val="65000"/>
                    <a:lumOff val="35000"/>
                  </a:schemeClr>
                </a:solidFill>
              </a:rPr>
              <a:t>punten</a:t>
            </a:r>
            <a:r>
              <a:rPr lang="en-US" sz="2800" dirty="0">
                <a:solidFill>
                  <a:schemeClr val="tx1">
                    <a:lumMod val="65000"/>
                    <a:lumOff val="35000"/>
                  </a:schemeClr>
                </a:solidFill>
              </a:rPr>
              <a:t> om mee </a:t>
            </a:r>
            <a:r>
              <a:rPr lang="en-US" sz="2800" dirty="0" err="1">
                <a:solidFill>
                  <a:schemeClr val="tx1">
                    <a:lumMod val="65000"/>
                    <a:lumOff val="35000"/>
                  </a:schemeClr>
                </a:solidFill>
              </a:rPr>
              <a:t>te</a:t>
            </a:r>
            <a:r>
              <a:rPr lang="en-US" sz="2800" dirty="0">
                <a:solidFill>
                  <a:schemeClr val="tx1">
                    <a:lumMod val="65000"/>
                    <a:lumOff val="35000"/>
                  </a:schemeClr>
                </a:solidFill>
              </a:rPr>
              <a:t> </a:t>
            </a:r>
            <a:r>
              <a:rPr lang="en-US" sz="2800" dirty="0" err="1">
                <a:solidFill>
                  <a:schemeClr val="tx1">
                    <a:lumMod val="65000"/>
                    <a:lumOff val="35000"/>
                  </a:schemeClr>
                </a:solidFill>
              </a:rPr>
              <a:t>nemen</a:t>
            </a:r>
            <a:r>
              <a:rPr lang="en-US" sz="2800" dirty="0">
                <a:solidFill>
                  <a:schemeClr val="tx1">
                    <a:lumMod val="65000"/>
                    <a:lumOff val="35000"/>
                  </a:schemeClr>
                </a:solidFill>
              </a:rPr>
              <a:t>?</a:t>
            </a:r>
          </a:p>
          <a:p>
            <a:pPr indent="-182880" defTabSz="914400">
              <a:lnSpc>
                <a:spcPct val="90000"/>
              </a:lnSpc>
              <a:spcAft>
                <a:spcPts val="600"/>
              </a:spcAft>
              <a:buClr>
                <a:schemeClr val="accent1"/>
              </a:buClr>
              <a:buFont typeface="Arial" pitchFamily="18" charset="2"/>
              <a:buChar char="•"/>
            </a:pPr>
            <a:endParaRPr lang="en-US">
              <a:solidFill>
                <a:schemeClr val="tx1">
                  <a:lumMod val="65000"/>
                  <a:lumOff val="35000"/>
                </a:schemeClr>
              </a:solidFill>
            </a:endParaRPr>
          </a:p>
        </p:txBody>
      </p:sp>
      <p:pic>
        <p:nvPicPr>
          <p:cNvPr id="5" name="Picture 4">
            <a:extLst>
              <a:ext uri="{FF2B5EF4-FFF2-40B4-BE49-F238E27FC236}">
                <a16:creationId xmlns:a16="http://schemas.microsoft.com/office/drawing/2014/main" id="{D1992332-F705-2ADF-DB8B-551D937126F5}"/>
              </a:ext>
            </a:extLst>
          </p:cNvPr>
          <p:cNvPicPr>
            <a:picLocks noChangeAspect="1"/>
          </p:cNvPicPr>
          <p:nvPr/>
        </p:nvPicPr>
        <p:blipFill>
          <a:blip r:embed="rId3"/>
          <a:stretch>
            <a:fillRect/>
          </a:stretch>
        </p:blipFill>
        <p:spPr>
          <a:xfrm>
            <a:off x="3906138" y="4161453"/>
            <a:ext cx="7241460" cy="1918987"/>
          </a:xfrm>
          <a:prstGeom prst="rect">
            <a:avLst/>
          </a:prstGeom>
        </p:spPr>
      </p:pic>
      <p:sp>
        <p:nvSpPr>
          <p:cNvPr id="3" name="Footer Placeholder 2">
            <a:extLst>
              <a:ext uri="{FF2B5EF4-FFF2-40B4-BE49-F238E27FC236}">
                <a16:creationId xmlns:a16="http://schemas.microsoft.com/office/drawing/2014/main" id="{FC066515-590F-C408-F2F9-5B9264DEA16E}"/>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kern="1200" noProof="0">
                <a:solidFill>
                  <a:schemeClr val="tx1">
                    <a:lumMod val="50000"/>
                    <a:lumOff val="50000"/>
                  </a:schemeClr>
                </a:solidFill>
                <a:latin typeface="+mn-lt"/>
                <a:ea typeface="+mn-ea"/>
                <a:cs typeface="+mn-cs"/>
              </a:rPr>
              <a:t>13 november 2025 NVCR </a:t>
            </a:r>
          </a:p>
        </p:txBody>
      </p:sp>
      <p:pic>
        <p:nvPicPr>
          <p:cNvPr id="7" name="Afbeelding 3" descr="Afbeelding met Graphics, Lettertype, grafische vormgeving, logo&#10;&#10;Door AI gegenereerde inhoud is mogelijk onjuist.">
            <a:extLst>
              <a:ext uri="{FF2B5EF4-FFF2-40B4-BE49-F238E27FC236}">
                <a16:creationId xmlns:a16="http://schemas.microsoft.com/office/drawing/2014/main" id="{ACA3870B-5E98-B908-DEAD-C0B7C1BB482C}"/>
              </a:ext>
            </a:extLst>
          </p:cNvPr>
          <p:cNvPicPr>
            <a:picLocks noChangeAspect="1"/>
          </p:cNvPicPr>
          <p:nvPr/>
        </p:nvPicPr>
        <p:blipFill>
          <a:blip r:embed="rId4"/>
          <a:stretch>
            <a:fillRect/>
          </a:stretch>
        </p:blipFill>
        <p:spPr>
          <a:xfrm>
            <a:off x="3438842" y="6264592"/>
            <a:ext cx="294853" cy="454873"/>
          </a:xfrm>
          <a:prstGeom prst="rect">
            <a:avLst/>
          </a:prstGeom>
        </p:spPr>
      </p:pic>
    </p:spTree>
    <p:extLst>
      <p:ext uri="{BB962C8B-B14F-4D97-AF65-F5344CB8AC3E}">
        <p14:creationId xmlns:p14="http://schemas.microsoft.com/office/powerpoint/2010/main" val="392659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DBC77D-42CE-A1EA-5D5F-D0BBBEACD36D}"/>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8F6EE68D-4793-1170-80AB-C2736E10B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5" name="Rectangle 24">
            <a:extLst>
              <a:ext uri="{FF2B5EF4-FFF2-40B4-BE49-F238E27FC236}">
                <a16:creationId xmlns:a16="http://schemas.microsoft.com/office/drawing/2014/main" id="{63DDD3E5-7D84-ECA6-5BA3-45C7E90D1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27" name="Rectangle 26">
            <a:extLst>
              <a:ext uri="{FF2B5EF4-FFF2-40B4-BE49-F238E27FC236}">
                <a16:creationId xmlns:a16="http://schemas.microsoft.com/office/drawing/2014/main" id="{FD857B5A-3297-0EA3-8E69-04E5BC8A3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A10740B-5227-84C0-5445-213C301ED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DF4AA24-116F-AC94-5053-24418B4F0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83428377-293F-A095-292F-D02173A417F8}"/>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nl-NL" sz="6000" spc="-100"/>
              <a:t>Vernieuwde website</a:t>
            </a:r>
            <a:br>
              <a:rPr lang="nl-NL" sz="6000" spc="-100"/>
            </a:br>
            <a:br>
              <a:rPr lang="nl-NL" sz="6000" spc="-100"/>
            </a:br>
            <a:r>
              <a:rPr lang="nl-NL" sz="6000" spc="-100"/>
              <a:t>Dennis van der Graaf</a:t>
            </a:r>
            <a:endParaRPr lang="nl-NL" sz="6000"/>
          </a:p>
        </p:txBody>
      </p:sp>
      <p:sp>
        <p:nvSpPr>
          <p:cNvPr id="33" name="Rectangle 32">
            <a:extLst>
              <a:ext uri="{FF2B5EF4-FFF2-40B4-BE49-F238E27FC236}">
                <a16:creationId xmlns:a16="http://schemas.microsoft.com/office/drawing/2014/main" id="{045FC918-AC54-8935-2536-72B29AAEB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 name="Footer Placeholder 2">
            <a:extLst>
              <a:ext uri="{FF2B5EF4-FFF2-40B4-BE49-F238E27FC236}">
                <a16:creationId xmlns:a16="http://schemas.microsoft.com/office/drawing/2014/main" id="{810F3915-3836-71C2-933C-900D2473D5FA}"/>
              </a:ext>
            </a:extLst>
          </p:cNvPr>
          <p:cNvSpPr>
            <a:spLocks noGrp="1"/>
          </p:cNvSpPr>
          <p:nvPr>
            <p:ph type="ftr" sz="quarter" idx="11"/>
          </p:nvPr>
        </p:nvSpPr>
        <p:spPr>
          <a:xfrm>
            <a:off x="3722622" y="6356350"/>
            <a:ext cx="6058163" cy="365125"/>
          </a:xfrm>
        </p:spPr>
        <p:txBody>
          <a:bodyPr vert="horz" lIns="91440" tIns="45720" rIns="91440" bIns="45720" rtlCol="0" anchor="ctr">
            <a:normAutofit/>
          </a:bodyPr>
          <a:lstStyle/>
          <a:p>
            <a:pPr>
              <a:spcAft>
                <a:spcPts val="600"/>
              </a:spcAft>
            </a:pPr>
            <a:r>
              <a:rPr lang="en-US" noProof="0" dirty="0"/>
              <a:t>13 </a:t>
            </a:r>
            <a:r>
              <a:rPr lang="en-US" noProof="0" dirty="0" err="1"/>
              <a:t>november</a:t>
            </a:r>
            <a:r>
              <a:rPr lang="en-US" noProof="0" dirty="0"/>
              <a:t> 2025 NVCR </a:t>
            </a:r>
          </a:p>
        </p:txBody>
      </p:sp>
      <p:pic>
        <p:nvPicPr>
          <p:cNvPr id="6" name="Afbeelding 3" descr="Afbeelding met Graphics, Lettertype, grafische vormgeving, logo&#10;&#10;Door AI gegenereerde inhoud is mogelijk onjuist.">
            <a:extLst>
              <a:ext uri="{FF2B5EF4-FFF2-40B4-BE49-F238E27FC236}">
                <a16:creationId xmlns:a16="http://schemas.microsoft.com/office/drawing/2014/main" id="{8FBE96C6-8719-297A-F891-494E507A4F3E}"/>
              </a:ext>
            </a:extLst>
          </p:cNvPr>
          <p:cNvPicPr>
            <a:picLocks noChangeAspect="1"/>
          </p:cNvPicPr>
          <p:nvPr/>
        </p:nvPicPr>
        <p:blipFill>
          <a:blip r:embed="rId3"/>
          <a:stretch>
            <a:fillRect/>
          </a:stretch>
        </p:blipFill>
        <p:spPr>
          <a:xfrm>
            <a:off x="3438842" y="6264592"/>
            <a:ext cx="294853" cy="454873"/>
          </a:xfrm>
          <a:prstGeom prst="rect">
            <a:avLst/>
          </a:prstGeom>
        </p:spPr>
      </p:pic>
      <p:pic>
        <p:nvPicPr>
          <p:cNvPr id="7" name="Picture 6" descr="Information and communication technology ICT design. 26609605 Vector ...">
            <a:extLst>
              <a:ext uri="{FF2B5EF4-FFF2-40B4-BE49-F238E27FC236}">
                <a16:creationId xmlns:a16="http://schemas.microsoft.com/office/drawing/2014/main" id="{2AC4BFDF-FFD7-79E2-4AF2-A099302A7066}"/>
              </a:ext>
            </a:extLst>
          </p:cNvPr>
          <p:cNvPicPr>
            <a:picLocks noChangeAspect="1"/>
          </p:cNvPicPr>
          <p:nvPr/>
        </p:nvPicPr>
        <p:blipFill>
          <a:blip r:embed="rId4"/>
          <a:srcRect l="36734" t="9683" r="2260" b="-8731"/>
          <a:stretch>
            <a:fillRect/>
          </a:stretch>
        </p:blipFill>
        <p:spPr>
          <a:xfrm>
            <a:off x="-1217" y="1466885"/>
            <a:ext cx="3295394" cy="2901914"/>
          </a:xfrm>
          <a:prstGeom prst="rect">
            <a:avLst/>
          </a:prstGeom>
        </p:spPr>
      </p:pic>
    </p:spTree>
    <p:extLst>
      <p:ext uri="{BB962C8B-B14F-4D97-AF65-F5344CB8AC3E}">
        <p14:creationId xmlns:p14="http://schemas.microsoft.com/office/powerpoint/2010/main" val="282297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5" name="Rectangle 24">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27" name="Rectangle 26">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EF0664C1-6E18-087F-1333-DCF34EF98203}"/>
              </a:ext>
            </a:extLst>
          </p:cNvPr>
          <p:cNvSpPr>
            <a:spLocks noGrp="1"/>
          </p:cNvSpPr>
          <p:nvPr>
            <p:ph type="title"/>
          </p:nvPr>
        </p:nvSpPr>
        <p:spPr>
          <a:xfrm>
            <a:off x="3407662" y="759968"/>
            <a:ext cx="8782649" cy="3815419"/>
          </a:xfrm>
        </p:spPr>
        <p:txBody>
          <a:bodyPr vert="horz" lIns="91440" tIns="45720" rIns="91440" bIns="45720" rtlCol="0" anchor="b">
            <a:normAutofit/>
          </a:bodyPr>
          <a:lstStyle/>
          <a:p>
            <a:r>
              <a:rPr lang="en-US" sz="6000" spc="-100"/>
              <a:t>Functieprofiel reanimatiecoodinator </a:t>
            </a:r>
            <a:br>
              <a:rPr lang="en-US" sz="6000" spc="-100"/>
            </a:br>
            <a:br>
              <a:rPr lang="en-US" sz="6000" spc="-100"/>
            </a:br>
            <a:r>
              <a:rPr lang="en-US" sz="6000" spc="-100"/>
              <a:t>Esther Landman</a:t>
            </a:r>
          </a:p>
        </p:txBody>
      </p:sp>
      <p:sp>
        <p:nvSpPr>
          <p:cNvPr id="33" name="Rectangle 32">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 name="Footer Placeholder 2">
            <a:extLst>
              <a:ext uri="{FF2B5EF4-FFF2-40B4-BE49-F238E27FC236}">
                <a16:creationId xmlns:a16="http://schemas.microsoft.com/office/drawing/2014/main" id="{43089D75-5EC3-005C-7EDE-4B3A3C9C4E01}"/>
              </a:ext>
            </a:extLst>
          </p:cNvPr>
          <p:cNvSpPr>
            <a:spLocks noGrp="1"/>
          </p:cNvSpPr>
          <p:nvPr>
            <p:ph type="ftr" sz="quarter" idx="11"/>
          </p:nvPr>
        </p:nvSpPr>
        <p:spPr>
          <a:xfrm>
            <a:off x="3722622" y="6356350"/>
            <a:ext cx="6058163" cy="365125"/>
          </a:xfrm>
        </p:spPr>
        <p:txBody>
          <a:bodyPr vert="horz" lIns="91440" tIns="45720" rIns="91440" bIns="45720" rtlCol="0" anchor="ctr">
            <a:normAutofit/>
          </a:bodyPr>
          <a:lstStyle/>
          <a:p>
            <a:pPr>
              <a:spcAft>
                <a:spcPts val="600"/>
              </a:spcAft>
            </a:pPr>
            <a:r>
              <a:rPr lang="en-US" noProof="0"/>
              <a:t>13 november 2025 NVCR </a:t>
            </a:r>
          </a:p>
        </p:txBody>
      </p:sp>
      <p:pic>
        <p:nvPicPr>
          <p:cNvPr id="5" name="Afbeelding 3" descr="Afbeelding met Graphics, Lettertype, grafische vormgeving, logo&#10;&#10;Door AI gegenereerde inhoud is mogelijk onjuist.">
            <a:extLst>
              <a:ext uri="{FF2B5EF4-FFF2-40B4-BE49-F238E27FC236}">
                <a16:creationId xmlns:a16="http://schemas.microsoft.com/office/drawing/2014/main" id="{EF3F09CD-4737-D9E2-410B-8767455FCAEC}"/>
              </a:ext>
            </a:extLst>
          </p:cNvPr>
          <p:cNvPicPr>
            <a:picLocks noChangeAspect="1"/>
          </p:cNvPicPr>
          <p:nvPr/>
        </p:nvPicPr>
        <p:blipFill>
          <a:blip r:embed="rId3"/>
          <a:stretch>
            <a:fillRect/>
          </a:stretch>
        </p:blipFill>
        <p:spPr>
          <a:xfrm>
            <a:off x="3438842" y="6264592"/>
            <a:ext cx="294853" cy="454873"/>
          </a:xfrm>
          <a:prstGeom prst="rect">
            <a:avLst/>
          </a:prstGeom>
        </p:spPr>
      </p:pic>
      <p:pic>
        <p:nvPicPr>
          <p:cNvPr id="7" name="Picture 6" descr="Een functieprofiel opstellen: hoe doe je dat? - Equalture">
            <a:extLst>
              <a:ext uri="{FF2B5EF4-FFF2-40B4-BE49-F238E27FC236}">
                <a16:creationId xmlns:a16="http://schemas.microsoft.com/office/drawing/2014/main" id="{4861D1DA-CC44-782B-E083-76923F0B6FF0}"/>
              </a:ext>
            </a:extLst>
          </p:cNvPr>
          <p:cNvPicPr>
            <a:picLocks noChangeAspect="1"/>
          </p:cNvPicPr>
          <p:nvPr/>
        </p:nvPicPr>
        <p:blipFill>
          <a:blip r:embed="rId4"/>
          <a:stretch>
            <a:fillRect/>
          </a:stretch>
        </p:blipFill>
        <p:spPr>
          <a:xfrm>
            <a:off x="-530" y="765174"/>
            <a:ext cx="3292475" cy="5327650"/>
          </a:xfrm>
          <a:prstGeom prst="rect">
            <a:avLst/>
          </a:prstGeom>
        </p:spPr>
      </p:pic>
    </p:spTree>
    <p:extLst>
      <p:ext uri="{BB962C8B-B14F-4D97-AF65-F5344CB8AC3E}">
        <p14:creationId xmlns:p14="http://schemas.microsoft.com/office/powerpoint/2010/main" val="19107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5" name="Rectangle 24">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27" name="Rectangle 26">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423C00C3-ADC5-A9E3-84AA-0EE931A0C328}"/>
              </a:ext>
            </a:extLst>
          </p:cNvPr>
          <p:cNvSpPr>
            <a:spLocks noGrp="1"/>
          </p:cNvSpPr>
          <p:nvPr>
            <p:ph type="title"/>
          </p:nvPr>
        </p:nvSpPr>
        <p:spPr>
          <a:xfrm>
            <a:off x="3814062" y="1511808"/>
            <a:ext cx="7187529" cy="2951819"/>
          </a:xfrm>
        </p:spPr>
        <p:txBody>
          <a:bodyPr vert="horz" lIns="91440" tIns="45720" rIns="91440" bIns="45720" rtlCol="0" anchor="b">
            <a:noAutofit/>
          </a:bodyPr>
          <a:lstStyle/>
          <a:p>
            <a:r>
              <a:rPr lang="en-US" sz="6000" spc="-100"/>
              <a:t>(Landelijke) dataverzameling </a:t>
            </a:r>
            <a:br>
              <a:rPr lang="en-US" sz="6000" spc="-100"/>
            </a:br>
            <a:br>
              <a:rPr lang="en-US" sz="6000" spc="-100"/>
            </a:br>
            <a:r>
              <a:rPr lang="en-US" sz="6000" spc="-100"/>
              <a:t>Hans van Schuppen</a:t>
            </a:r>
          </a:p>
        </p:txBody>
      </p:sp>
      <p:sp>
        <p:nvSpPr>
          <p:cNvPr id="33" name="Rectangle 32">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 name="Footer Placeholder 2">
            <a:extLst>
              <a:ext uri="{FF2B5EF4-FFF2-40B4-BE49-F238E27FC236}">
                <a16:creationId xmlns:a16="http://schemas.microsoft.com/office/drawing/2014/main" id="{C8EEC947-D5EA-A8E3-34F2-10EE1071CCBD}"/>
              </a:ext>
            </a:extLst>
          </p:cNvPr>
          <p:cNvSpPr>
            <a:spLocks noGrp="1"/>
          </p:cNvSpPr>
          <p:nvPr>
            <p:ph type="ftr" sz="quarter" idx="11"/>
          </p:nvPr>
        </p:nvSpPr>
        <p:spPr>
          <a:xfrm>
            <a:off x="3722622" y="6356350"/>
            <a:ext cx="6058163" cy="365125"/>
          </a:xfrm>
        </p:spPr>
        <p:txBody>
          <a:bodyPr vert="horz" lIns="91440" tIns="45720" rIns="91440" bIns="45720" rtlCol="0" anchor="ctr">
            <a:normAutofit/>
          </a:bodyPr>
          <a:lstStyle/>
          <a:p>
            <a:pPr>
              <a:spcAft>
                <a:spcPts val="600"/>
              </a:spcAft>
            </a:pPr>
            <a:r>
              <a:rPr lang="en-US" noProof="0"/>
              <a:t>13 november 2025 NVCR </a:t>
            </a:r>
          </a:p>
        </p:txBody>
      </p:sp>
      <p:pic>
        <p:nvPicPr>
          <p:cNvPr id="6" name="Afbeelding 3" descr="Afbeelding met Graphics, Lettertype, grafische vormgeving, logo&#10;&#10;Door AI gegenereerde inhoud is mogelijk onjuist.">
            <a:extLst>
              <a:ext uri="{FF2B5EF4-FFF2-40B4-BE49-F238E27FC236}">
                <a16:creationId xmlns:a16="http://schemas.microsoft.com/office/drawing/2014/main" id="{E693EDF6-DC8C-4962-435A-7AE1B9639BD2}"/>
              </a:ext>
            </a:extLst>
          </p:cNvPr>
          <p:cNvPicPr>
            <a:picLocks noChangeAspect="1"/>
          </p:cNvPicPr>
          <p:nvPr/>
        </p:nvPicPr>
        <p:blipFill>
          <a:blip r:embed="rId3"/>
          <a:stretch>
            <a:fillRect/>
          </a:stretch>
        </p:blipFill>
        <p:spPr>
          <a:xfrm>
            <a:off x="3438842" y="6264592"/>
            <a:ext cx="294853" cy="454873"/>
          </a:xfrm>
          <a:prstGeom prst="rect">
            <a:avLst/>
          </a:prstGeom>
        </p:spPr>
      </p:pic>
      <p:pic>
        <p:nvPicPr>
          <p:cNvPr id="8" name="Picture 7" descr="Mix icon for data collection 42724129 Vector Art at Vecteezy">
            <a:extLst>
              <a:ext uri="{FF2B5EF4-FFF2-40B4-BE49-F238E27FC236}">
                <a16:creationId xmlns:a16="http://schemas.microsoft.com/office/drawing/2014/main" id="{2AA99D67-61D3-82D3-1D34-E95BDB3CB7C5}"/>
              </a:ext>
            </a:extLst>
          </p:cNvPr>
          <p:cNvPicPr>
            <a:picLocks noChangeAspect="1"/>
          </p:cNvPicPr>
          <p:nvPr/>
        </p:nvPicPr>
        <p:blipFill>
          <a:blip r:embed="rId4"/>
          <a:srcRect l="1558" t="14804" r="-1558" b="-14466"/>
          <a:stretch>
            <a:fillRect/>
          </a:stretch>
        </p:blipFill>
        <p:spPr>
          <a:xfrm>
            <a:off x="0" y="760097"/>
            <a:ext cx="3397254" cy="3115329"/>
          </a:xfrm>
          <a:prstGeom prst="rect">
            <a:avLst/>
          </a:prstGeom>
        </p:spPr>
      </p:pic>
      <p:pic>
        <p:nvPicPr>
          <p:cNvPr id="9" name="Picture 8" descr="ARREST study | LinkedIn">
            <a:extLst>
              <a:ext uri="{FF2B5EF4-FFF2-40B4-BE49-F238E27FC236}">
                <a16:creationId xmlns:a16="http://schemas.microsoft.com/office/drawing/2014/main" id="{19DEF829-AF83-8FE2-5E07-7790E5559F92}"/>
              </a:ext>
            </a:extLst>
          </p:cNvPr>
          <p:cNvPicPr>
            <a:picLocks noChangeAspect="1"/>
          </p:cNvPicPr>
          <p:nvPr/>
        </p:nvPicPr>
        <p:blipFill>
          <a:blip r:embed="rId5"/>
          <a:stretch>
            <a:fillRect/>
          </a:stretch>
        </p:blipFill>
        <p:spPr>
          <a:xfrm>
            <a:off x="-2462" y="3429000"/>
            <a:ext cx="3296340" cy="3111500"/>
          </a:xfrm>
          <a:prstGeom prst="rect">
            <a:avLst/>
          </a:prstGeom>
        </p:spPr>
      </p:pic>
    </p:spTree>
    <p:extLst>
      <p:ext uri="{BB962C8B-B14F-4D97-AF65-F5344CB8AC3E}">
        <p14:creationId xmlns:p14="http://schemas.microsoft.com/office/powerpoint/2010/main" val="37923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p:cNvSpPr>
            <a:spLocks noGrp="1"/>
          </p:cNvSpPr>
          <p:nvPr>
            <p:ph type="title"/>
          </p:nvPr>
        </p:nvSpPr>
        <p:spPr>
          <a:xfrm>
            <a:off x="252919" y="1123837"/>
            <a:ext cx="2947482" cy="1038177"/>
          </a:xfrm>
        </p:spPr>
        <p:txBody>
          <a:bodyPr rtlCol="0" anchor="b">
            <a:noAutofit/>
          </a:bodyPr>
          <a:lstStyle/>
          <a:p>
            <a:pPr rtl="0"/>
            <a:r>
              <a:rPr lang="nl-NL" sz="4400"/>
              <a:t>Programma</a:t>
            </a:r>
          </a:p>
        </p:txBody>
      </p:sp>
      <p:sp>
        <p:nvSpPr>
          <p:cNvPr id="14" name="Rectangle 13">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5" name="Rectangle 1">
            <a:extLst>
              <a:ext uri="{FF2B5EF4-FFF2-40B4-BE49-F238E27FC236}">
                <a16:creationId xmlns:a16="http://schemas.microsoft.com/office/drawing/2014/main" id="{528F040E-A319-5E2E-22EE-BD28D6D0153D}"/>
              </a:ext>
            </a:extLst>
          </p:cNvPr>
          <p:cNvSpPr>
            <a:spLocks noChangeArrowheads="1"/>
          </p:cNvSpPr>
          <p:nvPr/>
        </p:nvSpPr>
        <p:spPr bwMode="auto">
          <a:xfrm>
            <a:off x="4654550" y="2002250"/>
            <a:ext cx="184731"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nl-NL" altLang="nl-NL" sz="1200" b="0" i="0" u="sng" strike="noStrike" cap="none" normalizeH="0" baseline="0">
                <a:ln>
                  <a:noFill/>
                </a:ln>
                <a:solidFill>
                  <a:srgbClr val="000000"/>
                </a:solidFill>
                <a:effectLst/>
                <a:latin typeface="Aptos" panose="020B0004020202020204" pitchFamily="34" charset="0"/>
              </a:rPr>
            </a:br>
            <a:endParaRPr kumimoji="0" lang="nl-NL" altLang="nl-NL" sz="8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br>
              <a:rPr kumimoji="0" lang="nl-NL" altLang="nl-NL" sz="1800" b="0" i="0" u="none" strike="noStrike" cap="none" normalizeH="0" baseline="0">
                <a:ln>
                  <a:noFill/>
                </a:ln>
                <a:solidFill>
                  <a:schemeClr val="tx1"/>
                </a:solidFill>
                <a:effectLst/>
                <a:latin typeface="Arial" panose="020B0604020202020204" pitchFamily="34"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AB51F63E-C51D-ECB8-6C17-2B4BB36004CA}"/>
              </a:ext>
            </a:extLst>
          </p:cNvPr>
          <p:cNvGraphicFramePr>
            <a:graphicFrameLocks noGrp="1"/>
          </p:cNvGraphicFramePr>
          <p:nvPr>
            <p:extLst>
              <p:ext uri="{D42A27DB-BD31-4B8C-83A1-F6EECF244321}">
                <p14:modId xmlns:p14="http://schemas.microsoft.com/office/powerpoint/2010/main" val="1589558587"/>
              </p:ext>
            </p:extLst>
          </p:nvPr>
        </p:nvGraphicFramePr>
        <p:xfrm>
          <a:off x="4228543" y="748145"/>
          <a:ext cx="7154147" cy="5344748"/>
        </p:xfrm>
        <a:graphic>
          <a:graphicData uri="http://schemas.openxmlformats.org/drawingml/2006/table">
            <a:tbl>
              <a:tblPr>
                <a:solidFill>
                  <a:schemeClr val="bg1">
                    <a:lumMod val="95000"/>
                  </a:schemeClr>
                </a:solidFill>
              </a:tblPr>
              <a:tblGrid>
                <a:gridCol w="1241150">
                  <a:extLst>
                    <a:ext uri="{9D8B030D-6E8A-4147-A177-3AD203B41FA5}">
                      <a16:colId xmlns:a16="http://schemas.microsoft.com/office/drawing/2014/main" val="3178633480"/>
                    </a:ext>
                  </a:extLst>
                </a:gridCol>
                <a:gridCol w="3962618">
                  <a:extLst>
                    <a:ext uri="{9D8B030D-6E8A-4147-A177-3AD203B41FA5}">
                      <a16:colId xmlns:a16="http://schemas.microsoft.com/office/drawing/2014/main" val="2321330234"/>
                    </a:ext>
                  </a:extLst>
                </a:gridCol>
                <a:gridCol w="1950379">
                  <a:extLst>
                    <a:ext uri="{9D8B030D-6E8A-4147-A177-3AD203B41FA5}">
                      <a16:colId xmlns:a16="http://schemas.microsoft.com/office/drawing/2014/main" val="2526022555"/>
                    </a:ext>
                  </a:extLst>
                </a:gridCol>
              </a:tblGrid>
              <a:tr h="465254">
                <a:tc>
                  <a:txBody>
                    <a:bodyPr/>
                    <a:lstStyle/>
                    <a:p>
                      <a:pPr fontAlgn="t">
                        <a:buNone/>
                      </a:pPr>
                      <a:r>
                        <a:rPr lang="nl-NL" sz="1500" u="sng" cap="none" spc="0">
                          <a:solidFill>
                            <a:schemeClr val="tx1"/>
                          </a:solidFill>
                          <a:effectLst/>
                          <a:latin typeface="Aptos" panose="020B0004020202020204" pitchFamily="34" charset="0"/>
                        </a:rPr>
                        <a:t>Tijd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Onderwerp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Wie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412842699"/>
                  </a:ext>
                </a:extLst>
              </a:tr>
              <a:tr h="465254">
                <a:tc>
                  <a:txBody>
                    <a:bodyPr/>
                    <a:lstStyle/>
                    <a:p>
                      <a:pPr fontAlgn="t">
                        <a:buNone/>
                      </a:pPr>
                      <a:r>
                        <a:rPr lang="nl-NL" sz="1500" u="sng" cap="none" spc="0">
                          <a:solidFill>
                            <a:schemeClr val="tx1"/>
                          </a:solidFill>
                          <a:effectLst/>
                          <a:latin typeface="Aptos" panose="020B0004020202020204" pitchFamily="34" charset="0"/>
                        </a:rPr>
                        <a:t>14:30-15:00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Inloop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Firma’s, bestuur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364067637"/>
                  </a:ext>
                </a:extLst>
              </a:tr>
              <a:tr h="692208">
                <a:tc>
                  <a:txBody>
                    <a:bodyPr/>
                    <a:lstStyle/>
                    <a:p>
                      <a:pPr fontAlgn="t">
                        <a:buNone/>
                      </a:pPr>
                      <a:r>
                        <a:rPr lang="nl-NL" sz="1500" u="sng" cap="none" spc="0">
                          <a:solidFill>
                            <a:schemeClr val="tx1"/>
                          </a:solidFill>
                          <a:effectLst/>
                          <a:latin typeface="Aptos" panose="020B0004020202020204" pitchFamily="34" charset="0"/>
                        </a:rPr>
                        <a:t>15:00-16:15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Opening, voorstellen nieuw bestuur, missie en visie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Bestuur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179664059"/>
                  </a:ext>
                </a:extLst>
              </a:tr>
              <a:tr h="465254">
                <a:tc>
                  <a:txBody>
                    <a:bodyPr/>
                    <a:lstStyle/>
                    <a:p>
                      <a:pPr fontAlgn="t">
                        <a:buNone/>
                      </a:pPr>
                      <a:r>
                        <a:rPr lang="nl-NL" sz="1500" u="sng" cap="none" spc="0">
                          <a:solidFill>
                            <a:schemeClr val="tx1"/>
                          </a:solidFill>
                          <a:effectLst/>
                          <a:latin typeface="Aptos" panose="020B0004020202020204" pitchFamily="34" charset="0"/>
                        </a:rPr>
                        <a:t>16:15-16:30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Uitleg vernieuwde website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Dennis van der Graaf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758718778"/>
                  </a:ext>
                </a:extLst>
              </a:tr>
              <a:tr h="465254">
                <a:tc>
                  <a:txBody>
                    <a:bodyPr/>
                    <a:lstStyle/>
                    <a:p>
                      <a:pPr fontAlgn="t">
                        <a:buNone/>
                      </a:pPr>
                      <a:r>
                        <a:rPr lang="nl-NL" sz="1500" u="sng" cap="none" spc="0">
                          <a:solidFill>
                            <a:schemeClr val="tx1"/>
                          </a:solidFill>
                          <a:effectLst/>
                          <a:latin typeface="Aptos" panose="020B0004020202020204" pitchFamily="34" charset="0"/>
                        </a:rPr>
                        <a:t>16:30-16:45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Functieprofiel reanimatiecoördinator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Esther Landman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578882614"/>
                  </a:ext>
                </a:extLst>
              </a:tr>
              <a:tr h="465254">
                <a:tc>
                  <a:txBody>
                    <a:bodyPr/>
                    <a:lstStyle/>
                    <a:p>
                      <a:pPr fontAlgn="t">
                        <a:buNone/>
                      </a:pPr>
                      <a:r>
                        <a:rPr lang="nl-NL" sz="1500" u="sng" cap="none" spc="0">
                          <a:solidFill>
                            <a:schemeClr val="tx1"/>
                          </a:solidFill>
                          <a:effectLst/>
                          <a:latin typeface="Aptos" panose="020B0004020202020204" pitchFamily="34" charset="0"/>
                        </a:rPr>
                        <a:t>16:45-17:30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ARREST en landelijke dataverzameling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Hans van Schuppen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95846715"/>
                  </a:ext>
                </a:extLst>
              </a:tr>
              <a:tr h="465254">
                <a:tc>
                  <a:txBody>
                    <a:bodyPr/>
                    <a:lstStyle/>
                    <a:p>
                      <a:pPr fontAlgn="t">
                        <a:buNone/>
                      </a:pPr>
                      <a:r>
                        <a:rPr lang="nl-NL" sz="1500" u="sng" cap="none" spc="0">
                          <a:solidFill>
                            <a:schemeClr val="tx1"/>
                          </a:solidFill>
                          <a:effectLst/>
                          <a:latin typeface="Aptos" panose="020B0004020202020204" pitchFamily="34" charset="0"/>
                        </a:rPr>
                        <a:t>17:30-18:00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Pitches firma's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Firma's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819649431"/>
                  </a:ext>
                </a:extLst>
              </a:tr>
              <a:tr h="465254">
                <a:tc>
                  <a:txBody>
                    <a:bodyPr/>
                    <a:lstStyle/>
                    <a:p>
                      <a:pPr fontAlgn="t">
                        <a:buNone/>
                      </a:pPr>
                      <a:r>
                        <a:rPr lang="nl-NL" sz="1500" u="sng" cap="none" spc="0">
                          <a:solidFill>
                            <a:schemeClr val="tx1"/>
                          </a:solidFill>
                          <a:effectLst/>
                          <a:latin typeface="Aptos" panose="020B0004020202020204" pitchFamily="34" charset="0"/>
                        </a:rPr>
                        <a:t>18:00-19:00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Buffet en stands bezoeken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Allen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712812148"/>
                  </a:ext>
                </a:extLst>
              </a:tr>
              <a:tr h="465254">
                <a:tc>
                  <a:txBody>
                    <a:bodyPr/>
                    <a:lstStyle/>
                    <a:p>
                      <a:pPr fontAlgn="t">
                        <a:buNone/>
                      </a:pPr>
                      <a:r>
                        <a:rPr lang="nl-NL" sz="1500" u="sng" cap="none" spc="0">
                          <a:solidFill>
                            <a:schemeClr val="tx1"/>
                          </a:solidFill>
                          <a:effectLst/>
                          <a:latin typeface="Aptos" panose="020B0004020202020204" pitchFamily="34" charset="0"/>
                        </a:rPr>
                        <a:t>19:00-19:30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Geschiedenis van de reanimatie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Dennie Wulterkens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500322323"/>
                  </a:ext>
                </a:extLst>
              </a:tr>
              <a:tr h="465254">
                <a:tc>
                  <a:txBody>
                    <a:bodyPr/>
                    <a:lstStyle/>
                    <a:p>
                      <a:pPr fontAlgn="t">
                        <a:buNone/>
                      </a:pPr>
                      <a:r>
                        <a:rPr lang="nl-NL" sz="1500" u="sng" cap="none" spc="0">
                          <a:solidFill>
                            <a:schemeClr val="tx1"/>
                          </a:solidFill>
                          <a:effectLst/>
                          <a:latin typeface="Aptos" panose="020B0004020202020204" pitchFamily="34" charset="0"/>
                        </a:rPr>
                        <a:t>19:30-20:00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Werkgroepen samenstellen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Allen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110404611"/>
                  </a:ext>
                </a:extLst>
              </a:tr>
              <a:tr h="465254">
                <a:tc>
                  <a:txBody>
                    <a:bodyPr/>
                    <a:lstStyle/>
                    <a:p>
                      <a:pPr fontAlgn="t">
                        <a:buNone/>
                      </a:pPr>
                      <a:r>
                        <a:rPr lang="nl-NL" sz="1500" u="sng" cap="none" spc="0">
                          <a:solidFill>
                            <a:schemeClr val="tx1"/>
                          </a:solidFill>
                          <a:effectLst/>
                          <a:latin typeface="Aptos" panose="020B0004020202020204" pitchFamily="34" charset="0"/>
                        </a:rPr>
                        <a:t>20:00-20:30 </a:t>
                      </a:r>
                      <a:endParaRPr lang="nl-NL" sz="1500" cap="none" spc="0">
                        <a:solidFill>
                          <a:schemeClr val="tx1"/>
                        </a:solidFill>
                        <a:effectLst/>
                        <a:latin typeface="Aptos" panose="020B0004020202020204" pitchFamily="34" charset="0"/>
                      </a:endParaRPr>
                    </a:p>
                  </a:txBody>
                  <a:tcPr marL="79434" marR="0" marT="22695" marB="170215">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Vragen en evaluatie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fontAlgn="t">
                        <a:buNone/>
                      </a:pPr>
                      <a:r>
                        <a:rPr lang="nl-NL" sz="1500" u="sng" cap="none" spc="0">
                          <a:solidFill>
                            <a:schemeClr val="tx1"/>
                          </a:solidFill>
                          <a:effectLst/>
                          <a:latin typeface="Aptos" panose="020B0004020202020204" pitchFamily="34" charset="0"/>
                        </a:rPr>
                        <a:t>Bestuur en leden </a:t>
                      </a:r>
                      <a:endParaRPr lang="nl-NL" sz="1500" cap="none" spc="0">
                        <a:solidFill>
                          <a:schemeClr val="tx1"/>
                        </a:solidFill>
                        <a:effectLst/>
                        <a:latin typeface="Aptos" panose="020B0004020202020204" pitchFamily="34" charset="0"/>
                      </a:endParaRPr>
                    </a:p>
                  </a:txBody>
                  <a:tcPr marL="79434" marR="0" marT="22695" marB="17021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067696246"/>
                  </a:ext>
                </a:extLst>
              </a:tr>
            </a:tbl>
          </a:graphicData>
        </a:graphic>
      </p:graphicFrame>
      <p:sp>
        <p:nvSpPr>
          <p:cNvPr id="6" name="Footer Placeholder 5">
            <a:extLst>
              <a:ext uri="{FF2B5EF4-FFF2-40B4-BE49-F238E27FC236}">
                <a16:creationId xmlns:a16="http://schemas.microsoft.com/office/drawing/2014/main" id="{54E7BF59-C804-9B70-8E57-43A192389805}"/>
              </a:ext>
            </a:extLst>
          </p:cNvPr>
          <p:cNvSpPr>
            <a:spLocks noGrp="1"/>
          </p:cNvSpPr>
          <p:nvPr>
            <p:ph type="ftr" sz="quarter" idx="11"/>
          </p:nvPr>
        </p:nvSpPr>
        <p:spPr>
          <a:xfrm>
            <a:off x="3287688" y="6356350"/>
            <a:ext cx="6493097" cy="365125"/>
          </a:xfrm>
        </p:spPr>
        <p:txBody>
          <a:bodyPr/>
          <a:lstStyle/>
          <a:p>
            <a:pPr rtl="0"/>
            <a:r>
              <a:rPr lang="nl-NL" noProof="0"/>
              <a:t>13 november 2025 NVCR </a:t>
            </a:r>
          </a:p>
        </p:txBody>
      </p:sp>
      <p:pic>
        <p:nvPicPr>
          <p:cNvPr id="7" name="Picture 6">
            <a:extLst>
              <a:ext uri="{FF2B5EF4-FFF2-40B4-BE49-F238E27FC236}">
                <a16:creationId xmlns:a16="http://schemas.microsoft.com/office/drawing/2014/main" id="{D18910FB-6F7A-1EF9-C3F1-C53C399DAFAC}"/>
              </a:ext>
            </a:extLst>
          </p:cNvPr>
          <p:cNvPicPr>
            <a:picLocks noChangeAspect="1"/>
          </p:cNvPicPr>
          <p:nvPr/>
        </p:nvPicPr>
        <p:blipFill>
          <a:blip r:embed="rId3"/>
          <a:stretch>
            <a:fillRect/>
          </a:stretch>
        </p:blipFill>
        <p:spPr>
          <a:xfrm>
            <a:off x="2988841" y="6338156"/>
            <a:ext cx="290935" cy="435378"/>
          </a:xfrm>
          <a:prstGeom prst="rect">
            <a:avLst/>
          </a:prstGeom>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EB8F8E56-5DC6-A87E-F386-9708C40155EC}"/>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6600" b="1" spc="-100"/>
              <a:t>Pitches </a:t>
            </a:r>
            <a:r>
              <a:rPr lang="en-US" sz="6600" b="1" spc="-100" err="1"/>
              <a:t>firma’s</a:t>
            </a:r>
            <a:br>
              <a:rPr lang="en-US" sz="5800" spc="-100"/>
            </a:br>
            <a:endParaRPr lang="en-US" sz="5800" spc="-100"/>
          </a:p>
        </p:txBody>
      </p:sp>
      <p:sp>
        <p:nvSpPr>
          <p:cNvPr id="3" name="Footer Placeholder 2">
            <a:extLst>
              <a:ext uri="{FF2B5EF4-FFF2-40B4-BE49-F238E27FC236}">
                <a16:creationId xmlns:a16="http://schemas.microsoft.com/office/drawing/2014/main" id="{33F724B6-66ED-DA85-A223-8FF7E9182E1D}"/>
              </a:ext>
            </a:extLst>
          </p:cNvPr>
          <p:cNvSpPr>
            <a:spLocks noGrp="1"/>
          </p:cNvSpPr>
          <p:nvPr>
            <p:ph type="ftr" sz="quarter" idx="11"/>
          </p:nvPr>
        </p:nvSpPr>
        <p:spPr>
          <a:xfrm>
            <a:off x="3722622" y="6356350"/>
            <a:ext cx="6058163" cy="365125"/>
          </a:xfrm>
        </p:spPr>
        <p:txBody>
          <a:bodyPr vert="horz" lIns="91440" tIns="45720" rIns="91440" bIns="45720" rtlCol="0" anchor="ctr">
            <a:normAutofit/>
          </a:bodyPr>
          <a:lstStyle/>
          <a:p>
            <a:pPr>
              <a:spcAft>
                <a:spcPts val="600"/>
              </a:spcAft>
            </a:pPr>
            <a:r>
              <a:rPr lang="en-US" noProof="0"/>
              <a:t>13 november 2025 NVCR </a:t>
            </a:r>
          </a:p>
        </p:txBody>
      </p:sp>
      <p:pic>
        <p:nvPicPr>
          <p:cNvPr id="6" name="Afbeelding 5" descr="Afbeelding met tekst, logo, Lettertype, Graphics&#10;&#10;Door AI gegenereerde inhoud is mogelijk onjuist.">
            <a:extLst>
              <a:ext uri="{FF2B5EF4-FFF2-40B4-BE49-F238E27FC236}">
                <a16:creationId xmlns:a16="http://schemas.microsoft.com/office/drawing/2014/main" id="{E087DCDF-A846-4CC8-EDE5-AACE77A3C3BA}"/>
              </a:ext>
            </a:extLst>
          </p:cNvPr>
          <p:cNvPicPr>
            <a:picLocks noChangeAspect="1"/>
          </p:cNvPicPr>
          <p:nvPr/>
        </p:nvPicPr>
        <p:blipFill>
          <a:blip r:embed="rId3"/>
          <a:stretch>
            <a:fillRect/>
          </a:stretch>
        </p:blipFill>
        <p:spPr>
          <a:xfrm>
            <a:off x="142240" y="238760"/>
            <a:ext cx="2184400" cy="2123440"/>
          </a:xfrm>
          <a:prstGeom prst="rect">
            <a:avLst/>
          </a:prstGeom>
        </p:spPr>
      </p:pic>
      <p:pic>
        <p:nvPicPr>
          <p:cNvPr id="11" name="Afbeelding 10" descr="SimCPR">
            <a:extLst>
              <a:ext uri="{FF2B5EF4-FFF2-40B4-BE49-F238E27FC236}">
                <a16:creationId xmlns:a16="http://schemas.microsoft.com/office/drawing/2014/main" id="{7119DB70-8FE9-8723-5442-46F98AF367E9}"/>
              </a:ext>
            </a:extLst>
          </p:cNvPr>
          <p:cNvPicPr>
            <a:picLocks noChangeAspect="1"/>
          </p:cNvPicPr>
          <p:nvPr/>
        </p:nvPicPr>
        <p:blipFill>
          <a:blip r:embed="rId4"/>
          <a:stretch>
            <a:fillRect/>
          </a:stretch>
        </p:blipFill>
        <p:spPr>
          <a:xfrm>
            <a:off x="7955280" y="1059894"/>
            <a:ext cx="4114799" cy="1151731"/>
          </a:xfrm>
          <a:prstGeom prst="rect">
            <a:avLst/>
          </a:prstGeom>
        </p:spPr>
      </p:pic>
      <p:pic>
        <p:nvPicPr>
          <p:cNvPr id="19" name="Afbeelding 18" descr="Afbeelding met Lettertype, Graphics, schermopname, grafische vormgeving&#10;&#10;Door AI gegenereerde inhoud is mogelijk onjuist.">
            <a:extLst>
              <a:ext uri="{FF2B5EF4-FFF2-40B4-BE49-F238E27FC236}">
                <a16:creationId xmlns:a16="http://schemas.microsoft.com/office/drawing/2014/main" id="{49DBFAAE-D9EE-C864-7221-BFCDB47685E7}"/>
              </a:ext>
            </a:extLst>
          </p:cNvPr>
          <p:cNvPicPr>
            <a:picLocks noChangeAspect="1"/>
          </p:cNvPicPr>
          <p:nvPr/>
        </p:nvPicPr>
        <p:blipFill>
          <a:blip r:embed="rId5"/>
          <a:stretch>
            <a:fillRect/>
          </a:stretch>
        </p:blipFill>
        <p:spPr>
          <a:xfrm>
            <a:off x="7440930" y="4943792"/>
            <a:ext cx="3395980" cy="1308735"/>
          </a:xfrm>
          <a:prstGeom prst="rect">
            <a:avLst/>
          </a:prstGeom>
        </p:spPr>
      </p:pic>
      <p:pic>
        <p:nvPicPr>
          <p:cNvPr id="20" name="Afbeelding 19">
            <a:extLst>
              <a:ext uri="{FF2B5EF4-FFF2-40B4-BE49-F238E27FC236}">
                <a16:creationId xmlns:a16="http://schemas.microsoft.com/office/drawing/2014/main" id="{F4BBED90-DE08-B7FD-1FBA-41E749878A7A}"/>
              </a:ext>
            </a:extLst>
          </p:cNvPr>
          <p:cNvPicPr>
            <a:picLocks noChangeAspect="1"/>
          </p:cNvPicPr>
          <p:nvPr/>
        </p:nvPicPr>
        <p:blipFill>
          <a:blip r:embed="rId6"/>
          <a:stretch>
            <a:fillRect/>
          </a:stretch>
        </p:blipFill>
        <p:spPr>
          <a:xfrm>
            <a:off x="629602" y="2931160"/>
            <a:ext cx="2581275" cy="1219200"/>
          </a:xfrm>
          <a:prstGeom prst="rect">
            <a:avLst/>
          </a:prstGeom>
        </p:spPr>
      </p:pic>
      <p:pic>
        <p:nvPicPr>
          <p:cNvPr id="21" name="Afbeelding 20" descr="Afbeelding met Lettertype, tekst, logo, Graphics&#10;&#10;Door AI gegenereerde inhoud is mogelijk onjuist.">
            <a:extLst>
              <a:ext uri="{FF2B5EF4-FFF2-40B4-BE49-F238E27FC236}">
                <a16:creationId xmlns:a16="http://schemas.microsoft.com/office/drawing/2014/main" id="{037C9B9E-4836-B97C-7C95-AE2646F7E7DC}"/>
              </a:ext>
            </a:extLst>
          </p:cNvPr>
          <p:cNvPicPr>
            <a:picLocks noChangeAspect="1"/>
          </p:cNvPicPr>
          <p:nvPr/>
        </p:nvPicPr>
        <p:blipFill>
          <a:blip r:embed="rId7"/>
          <a:stretch>
            <a:fillRect/>
          </a:stretch>
        </p:blipFill>
        <p:spPr>
          <a:xfrm>
            <a:off x="277178" y="5248275"/>
            <a:ext cx="3001645" cy="1004570"/>
          </a:xfrm>
          <a:prstGeom prst="rect">
            <a:avLst/>
          </a:prstGeom>
        </p:spPr>
      </p:pic>
      <p:pic>
        <p:nvPicPr>
          <p:cNvPr id="22" name="Afbeelding 21" descr="Afbeelding met Lettertype, logo, tekst, Graphics&#10;&#10;Door AI gegenereerde inhoud is mogelijk onjuist.">
            <a:extLst>
              <a:ext uri="{FF2B5EF4-FFF2-40B4-BE49-F238E27FC236}">
                <a16:creationId xmlns:a16="http://schemas.microsoft.com/office/drawing/2014/main" id="{52D1E2A3-6CFA-30A7-C483-B99CFA5C2AC8}"/>
              </a:ext>
            </a:extLst>
          </p:cNvPr>
          <p:cNvPicPr>
            <a:picLocks noChangeAspect="1"/>
          </p:cNvPicPr>
          <p:nvPr/>
        </p:nvPicPr>
        <p:blipFill>
          <a:blip r:embed="rId8"/>
          <a:stretch>
            <a:fillRect/>
          </a:stretch>
        </p:blipFill>
        <p:spPr>
          <a:xfrm>
            <a:off x="3211195" y="622300"/>
            <a:ext cx="4103370" cy="1092200"/>
          </a:xfrm>
          <a:prstGeom prst="rect">
            <a:avLst/>
          </a:prstGeom>
        </p:spPr>
      </p:pic>
      <p:pic>
        <p:nvPicPr>
          <p:cNvPr id="23" name="Afbeelding 22">
            <a:extLst>
              <a:ext uri="{FF2B5EF4-FFF2-40B4-BE49-F238E27FC236}">
                <a16:creationId xmlns:a16="http://schemas.microsoft.com/office/drawing/2014/main" id="{C5222F9C-07A9-9051-9B47-83FC9A8BDC73}"/>
              </a:ext>
            </a:extLst>
          </p:cNvPr>
          <p:cNvPicPr>
            <a:picLocks noChangeAspect="1"/>
          </p:cNvPicPr>
          <p:nvPr/>
        </p:nvPicPr>
        <p:blipFill>
          <a:blip r:embed="rId9"/>
          <a:stretch>
            <a:fillRect/>
          </a:stretch>
        </p:blipFill>
        <p:spPr>
          <a:xfrm>
            <a:off x="10149840" y="3114040"/>
            <a:ext cx="1706880" cy="2052320"/>
          </a:xfrm>
          <a:prstGeom prst="rect">
            <a:avLst/>
          </a:prstGeom>
        </p:spPr>
      </p:pic>
      <p:pic>
        <p:nvPicPr>
          <p:cNvPr id="24" name="Afbeelding 23" descr="Stryker">
            <a:extLst>
              <a:ext uri="{FF2B5EF4-FFF2-40B4-BE49-F238E27FC236}">
                <a16:creationId xmlns:a16="http://schemas.microsoft.com/office/drawing/2014/main" id="{4B121D84-0135-1AA6-D64D-BC4788A89135}"/>
              </a:ext>
            </a:extLst>
          </p:cNvPr>
          <p:cNvPicPr>
            <a:picLocks noChangeAspect="1"/>
          </p:cNvPicPr>
          <p:nvPr/>
        </p:nvPicPr>
        <p:blipFill>
          <a:blip r:embed="rId10"/>
          <a:stretch>
            <a:fillRect/>
          </a:stretch>
        </p:blipFill>
        <p:spPr>
          <a:xfrm>
            <a:off x="3718560" y="4155440"/>
            <a:ext cx="3281680" cy="822960"/>
          </a:xfrm>
          <a:prstGeom prst="rect">
            <a:avLst/>
          </a:prstGeom>
        </p:spPr>
      </p:pic>
      <p:pic>
        <p:nvPicPr>
          <p:cNvPr id="5" name="Afbeelding 3" descr="Afbeelding met Graphics, Lettertype, grafische vormgeving, logo&#10;&#10;Door AI gegenereerde inhoud is mogelijk onjuist.">
            <a:extLst>
              <a:ext uri="{FF2B5EF4-FFF2-40B4-BE49-F238E27FC236}">
                <a16:creationId xmlns:a16="http://schemas.microsoft.com/office/drawing/2014/main" id="{5D399ED4-2A1B-7CA6-6759-F7792A5A1ED0}"/>
              </a:ext>
            </a:extLst>
          </p:cNvPr>
          <p:cNvPicPr>
            <a:picLocks noChangeAspect="1"/>
          </p:cNvPicPr>
          <p:nvPr/>
        </p:nvPicPr>
        <p:blipFill>
          <a:blip r:embed="rId11"/>
          <a:stretch>
            <a:fillRect/>
          </a:stretch>
        </p:blipFill>
        <p:spPr>
          <a:xfrm>
            <a:off x="3438842" y="6264592"/>
            <a:ext cx="294853" cy="454873"/>
          </a:xfrm>
          <a:prstGeom prst="rect">
            <a:avLst/>
          </a:prstGeom>
        </p:spPr>
      </p:pic>
    </p:spTree>
    <p:extLst>
      <p:ext uri="{BB962C8B-B14F-4D97-AF65-F5344CB8AC3E}">
        <p14:creationId xmlns:p14="http://schemas.microsoft.com/office/powerpoint/2010/main" val="1621295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8" name="Rectangle 37">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40" name="Rectangle 39">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table topped with flowers and dishes">
            <a:extLst>
              <a:ext uri="{FF2B5EF4-FFF2-40B4-BE49-F238E27FC236}">
                <a16:creationId xmlns:a16="http://schemas.microsoft.com/office/drawing/2014/main" id="{84975948-48BA-E4C4-884C-CA0BC20C9E08}"/>
              </a:ext>
            </a:extLst>
          </p:cNvPr>
          <p:cNvPicPr>
            <a:picLocks noChangeAspect="1"/>
          </p:cNvPicPr>
          <p:nvPr/>
        </p:nvPicPr>
        <p:blipFill>
          <a:blip r:embed="rId3">
            <a:alphaModFix amt="35000"/>
          </a:blip>
          <a:srcRect t="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22BD553-A782-59A5-078C-E4BBE00E7292}"/>
              </a:ext>
            </a:extLst>
          </p:cNvPr>
          <p:cNvSpPr>
            <a:spLocks noGrp="1"/>
          </p:cNvSpPr>
          <p:nvPr>
            <p:ph type="title"/>
          </p:nvPr>
        </p:nvSpPr>
        <p:spPr>
          <a:xfrm>
            <a:off x="1069848" y="1298448"/>
            <a:ext cx="7315200" cy="3255264"/>
          </a:xfrm>
        </p:spPr>
        <p:txBody>
          <a:bodyPr vert="horz" lIns="91440" tIns="45720" rIns="91440" bIns="45720" rtlCol="0" anchor="b">
            <a:normAutofit/>
          </a:bodyPr>
          <a:lstStyle/>
          <a:p>
            <a:r>
              <a:rPr lang="en-US" sz="5900" spc="-100">
                <a:solidFill>
                  <a:schemeClr val="tx1"/>
                </a:solidFill>
              </a:rPr>
              <a:t>Buffet en bezoeken van de firma’s :-D </a:t>
            </a:r>
          </a:p>
        </p:txBody>
      </p:sp>
      <p:sp>
        <p:nvSpPr>
          <p:cNvPr id="3" name="Footer Placeholder 2">
            <a:extLst>
              <a:ext uri="{FF2B5EF4-FFF2-40B4-BE49-F238E27FC236}">
                <a16:creationId xmlns:a16="http://schemas.microsoft.com/office/drawing/2014/main" id="{121C1676-31C3-0AAB-CC4C-EAD8EA2553A9}"/>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kern="1200" noProof="0">
                <a:solidFill>
                  <a:schemeClr val="tx1"/>
                </a:solidFill>
                <a:latin typeface="+mn-lt"/>
                <a:ea typeface="+mn-ea"/>
                <a:cs typeface="+mn-cs"/>
              </a:rPr>
              <a:t>13 november 2025 NVCR </a:t>
            </a:r>
          </a:p>
        </p:txBody>
      </p:sp>
    </p:spTree>
    <p:extLst>
      <p:ext uri="{BB962C8B-B14F-4D97-AF65-F5344CB8AC3E}">
        <p14:creationId xmlns:p14="http://schemas.microsoft.com/office/powerpoint/2010/main" val="19236610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5" name="Rectangle 24">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27" name="Rectangle 26">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02E5B217-A9F7-D373-EAAD-159D3E76A870}"/>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6000" spc="-100"/>
              <a:t>De </a:t>
            </a:r>
            <a:r>
              <a:rPr lang="en-US" sz="6000" spc="-100" err="1"/>
              <a:t>geschiedenis</a:t>
            </a:r>
            <a:r>
              <a:rPr lang="en-US" sz="6000" spc="-100"/>
              <a:t> van de  </a:t>
            </a:r>
            <a:r>
              <a:rPr lang="en-US" sz="6000" spc="-100" err="1"/>
              <a:t>reanimatie</a:t>
            </a:r>
            <a:r>
              <a:rPr lang="en-US" sz="6000" spc="-100"/>
              <a:t> – </a:t>
            </a:r>
            <a:br>
              <a:rPr lang="en-US" sz="6000" spc="-100"/>
            </a:br>
            <a:r>
              <a:rPr lang="en-US" sz="6000" spc="-100"/>
              <a:t>Dennie </a:t>
            </a:r>
            <a:r>
              <a:rPr lang="en-US" sz="6000" spc="-100" err="1"/>
              <a:t>Wulterkens</a:t>
            </a:r>
            <a:r>
              <a:rPr lang="en-US" sz="6000" spc="-100"/>
              <a:t> </a:t>
            </a:r>
          </a:p>
        </p:txBody>
      </p:sp>
      <p:sp>
        <p:nvSpPr>
          <p:cNvPr id="33" name="Rectangle 32">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 name="Footer Placeholder 2">
            <a:extLst>
              <a:ext uri="{FF2B5EF4-FFF2-40B4-BE49-F238E27FC236}">
                <a16:creationId xmlns:a16="http://schemas.microsoft.com/office/drawing/2014/main" id="{6A914394-B15D-E8F8-9BC5-4CADBBF78BA4}"/>
              </a:ext>
            </a:extLst>
          </p:cNvPr>
          <p:cNvSpPr>
            <a:spLocks noGrp="1"/>
          </p:cNvSpPr>
          <p:nvPr>
            <p:ph type="ftr" sz="quarter" idx="11"/>
          </p:nvPr>
        </p:nvSpPr>
        <p:spPr>
          <a:xfrm>
            <a:off x="3722622" y="6356350"/>
            <a:ext cx="6058163" cy="365125"/>
          </a:xfrm>
        </p:spPr>
        <p:txBody>
          <a:bodyPr vert="horz" lIns="91440" tIns="45720" rIns="91440" bIns="45720" rtlCol="0" anchor="ctr">
            <a:normAutofit/>
          </a:bodyPr>
          <a:lstStyle/>
          <a:p>
            <a:pPr>
              <a:spcAft>
                <a:spcPts val="600"/>
              </a:spcAft>
            </a:pPr>
            <a:r>
              <a:rPr lang="en-US" noProof="0"/>
              <a:t>13 november 2025 NVCR </a:t>
            </a:r>
          </a:p>
        </p:txBody>
      </p:sp>
      <p:pic>
        <p:nvPicPr>
          <p:cNvPr id="6" name="Afbeelding 3" descr="Afbeelding met Graphics, Lettertype, grafische vormgeving, logo&#10;&#10;Door AI gegenereerde inhoud is mogelijk onjuist.">
            <a:extLst>
              <a:ext uri="{FF2B5EF4-FFF2-40B4-BE49-F238E27FC236}">
                <a16:creationId xmlns:a16="http://schemas.microsoft.com/office/drawing/2014/main" id="{91A6F5EC-59C8-4E6B-3BF6-C014A682D379}"/>
              </a:ext>
            </a:extLst>
          </p:cNvPr>
          <p:cNvPicPr>
            <a:picLocks noChangeAspect="1"/>
          </p:cNvPicPr>
          <p:nvPr/>
        </p:nvPicPr>
        <p:blipFill>
          <a:blip r:embed="rId3"/>
          <a:stretch>
            <a:fillRect/>
          </a:stretch>
        </p:blipFill>
        <p:spPr>
          <a:xfrm>
            <a:off x="3438842" y="6264592"/>
            <a:ext cx="294853" cy="454873"/>
          </a:xfrm>
          <a:prstGeom prst="rect">
            <a:avLst/>
          </a:prstGeom>
        </p:spPr>
      </p:pic>
    </p:spTree>
    <p:extLst>
      <p:ext uri="{BB962C8B-B14F-4D97-AF65-F5344CB8AC3E}">
        <p14:creationId xmlns:p14="http://schemas.microsoft.com/office/powerpoint/2010/main" val="42889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463ED7-82F3-1E48-8067-C7928DAC274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9FC923-43F7-ED65-D310-CC3E1364C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0769BD3-BC98-67AD-341E-AA878C708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0D70FCD7-6E51-FEC0-C54F-FB54455B08D1}"/>
              </a:ext>
            </a:extLst>
          </p:cNvPr>
          <p:cNvSpPr>
            <a:spLocks noGrp="1"/>
          </p:cNvSpPr>
          <p:nvPr>
            <p:ph type="ctrTitle"/>
          </p:nvPr>
        </p:nvSpPr>
        <p:spPr>
          <a:xfrm>
            <a:off x="684016" y="1470301"/>
            <a:ext cx="6142411" cy="3757068"/>
          </a:xfrm>
        </p:spPr>
        <p:txBody>
          <a:bodyPr rtlCol="0">
            <a:noAutofit/>
          </a:bodyPr>
          <a:lstStyle/>
          <a:p>
            <a:pPr algn="ctr"/>
            <a:r>
              <a:rPr lang="nl-NL" sz="8000"/>
              <a:t>Wat kan </a:t>
            </a:r>
            <a:r>
              <a:rPr lang="nl-NL" sz="9600" u="sng"/>
              <a:t>jij </a:t>
            </a:r>
            <a:r>
              <a:rPr lang="nl-NL" sz="8000"/>
              <a:t>doen voor de NVCR?</a:t>
            </a:r>
            <a:endParaRPr lang="nl-NL"/>
          </a:p>
        </p:txBody>
      </p:sp>
      <p:sp>
        <p:nvSpPr>
          <p:cNvPr id="13" name="Rectangle 12">
            <a:extLst>
              <a:ext uri="{FF2B5EF4-FFF2-40B4-BE49-F238E27FC236}">
                <a16:creationId xmlns:a16="http://schemas.microsoft.com/office/drawing/2014/main" id="{E805FEAA-DA97-23F4-16EC-8ED66EA2D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6" name="Footer Placeholder 5">
            <a:extLst>
              <a:ext uri="{FF2B5EF4-FFF2-40B4-BE49-F238E27FC236}">
                <a16:creationId xmlns:a16="http://schemas.microsoft.com/office/drawing/2014/main" id="{5A959A8C-88E0-BB89-2B9E-7C4939CF5317}"/>
              </a:ext>
            </a:extLst>
          </p:cNvPr>
          <p:cNvSpPr>
            <a:spLocks noGrp="1"/>
          </p:cNvSpPr>
          <p:nvPr>
            <p:ph type="ftr" sz="quarter" idx="11"/>
          </p:nvPr>
        </p:nvSpPr>
        <p:spPr/>
        <p:txBody>
          <a:bodyPr/>
          <a:lstStyle/>
          <a:p>
            <a:pPr rtl="0"/>
            <a:r>
              <a:rPr lang="nl-NL" noProof="0"/>
              <a:t>13 november 2025 NVCR </a:t>
            </a:r>
          </a:p>
        </p:txBody>
      </p:sp>
      <p:pic>
        <p:nvPicPr>
          <p:cNvPr id="7" name="Picture 6">
            <a:extLst>
              <a:ext uri="{FF2B5EF4-FFF2-40B4-BE49-F238E27FC236}">
                <a16:creationId xmlns:a16="http://schemas.microsoft.com/office/drawing/2014/main" id="{D7BEE7A2-8E78-E281-8008-267D184B60E3}"/>
              </a:ext>
            </a:extLst>
          </p:cNvPr>
          <p:cNvPicPr>
            <a:picLocks noChangeAspect="1"/>
          </p:cNvPicPr>
          <p:nvPr/>
        </p:nvPicPr>
        <p:blipFill>
          <a:blip r:embed="rId3"/>
          <a:stretch>
            <a:fillRect/>
          </a:stretch>
        </p:blipFill>
        <p:spPr>
          <a:xfrm>
            <a:off x="3578333" y="6311209"/>
            <a:ext cx="290935" cy="435378"/>
          </a:xfrm>
          <a:prstGeom prst="rect">
            <a:avLst/>
          </a:prstGeom>
        </p:spPr>
      </p:pic>
      <p:pic>
        <p:nvPicPr>
          <p:cNvPr id="12" name="Afbeelding 11" descr="Afbeelding met Menselijk gezicht, tekst, kleding, person&#10;&#10;Door AI gegenereerde inhoud is mogelijk onjuist.">
            <a:extLst>
              <a:ext uri="{FF2B5EF4-FFF2-40B4-BE49-F238E27FC236}">
                <a16:creationId xmlns:a16="http://schemas.microsoft.com/office/drawing/2014/main" id="{E28875A2-68AA-9A4F-F916-D74A71F7CAE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24158" y="932425"/>
            <a:ext cx="3845523" cy="4424680"/>
          </a:xfrm>
          <a:prstGeom prst="rect">
            <a:avLst/>
          </a:prstGeom>
        </p:spPr>
      </p:pic>
    </p:spTree>
    <p:extLst>
      <p:ext uri="{BB962C8B-B14F-4D97-AF65-F5344CB8AC3E}">
        <p14:creationId xmlns:p14="http://schemas.microsoft.com/office/powerpoint/2010/main" val="398067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1" name="Rectangle 10">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13" name="Rectangle 12">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7" name="Freeform: Shape 16">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7975CE10-7FE7-8610-7FE0-F18914706AEA}"/>
              </a:ext>
            </a:extLst>
          </p:cNvPr>
          <p:cNvSpPr>
            <a:spLocks noGrp="1"/>
          </p:cNvSpPr>
          <p:nvPr>
            <p:ph type="title"/>
          </p:nvPr>
        </p:nvSpPr>
        <p:spPr>
          <a:xfrm>
            <a:off x="4387638" y="2231828"/>
            <a:ext cx="7305908" cy="6195654"/>
          </a:xfrm>
        </p:spPr>
        <p:txBody>
          <a:bodyPr vert="horz" lIns="91440" tIns="45720" rIns="91440" bIns="45720" rtlCol="0" anchor="b">
            <a:normAutofit fontScale="90000"/>
          </a:bodyPr>
          <a:lstStyle/>
          <a:p>
            <a:r>
              <a:rPr lang="en-US" sz="4600" spc="-100" dirty="0" err="1">
                <a:solidFill>
                  <a:schemeClr val="tx2"/>
                </a:solidFill>
              </a:rPr>
              <a:t>Werkgroepen</a:t>
            </a:r>
            <a:r>
              <a:rPr lang="en-US" sz="4600" spc="-100" dirty="0">
                <a:solidFill>
                  <a:schemeClr val="tx2"/>
                </a:solidFill>
              </a:rPr>
              <a:t> </a:t>
            </a:r>
            <a:r>
              <a:rPr lang="en-US" sz="4600" spc="-100" dirty="0" err="1">
                <a:solidFill>
                  <a:schemeClr val="tx2"/>
                </a:solidFill>
              </a:rPr>
              <a:t>samenstellen</a:t>
            </a:r>
            <a:r>
              <a:rPr lang="en-US" sz="4600" spc="-100" dirty="0">
                <a:solidFill>
                  <a:schemeClr val="tx2"/>
                </a:solidFill>
              </a:rPr>
              <a:t>:</a:t>
            </a:r>
            <a:br>
              <a:rPr lang="en-US" sz="4600" spc="-100" dirty="0"/>
            </a:br>
            <a:r>
              <a:rPr lang="en-US" sz="4600" spc="-100" dirty="0">
                <a:solidFill>
                  <a:schemeClr val="tx2"/>
                </a:solidFill>
              </a:rPr>
              <a:t>- </a:t>
            </a:r>
            <a:r>
              <a:rPr lang="en-US" sz="4600" spc="-100" dirty="0" err="1">
                <a:solidFill>
                  <a:schemeClr val="tx2"/>
                </a:solidFill>
              </a:rPr>
              <a:t>functieprofiel</a:t>
            </a:r>
            <a:br>
              <a:rPr lang="en-US" sz="4600" spc="-100" dirty="0"/>
            </a:br>
            <a:r>
              <a:rPr lang="en-US" sz="4600" spc="-100" dirty="0">
                <a:solidFill>
                  <a:schemeClr val="tx2"/>
                </a:solidFill>
              </a:rPr>
              <a:t>- website</a:t>
            </a:r>
            <a:br>
              <a:rPr lang="en-US" sz="4600" spc="-100" dirty="0">
                <a:solidFill>
                  <a:schemeClr val="tx2"/>
                </a:solidFill>
              </a:rPr>
            </a:br>
            <a:r>
              <a:rPr lang="en-US" sz="4600" spc="-100" dirty="0">
                <a:solidFill>
                  <a:schemeClr val="tx2"/>
                </a:solidFill>
              </a:rPr>
              <a:t>- </a:t>
            </a:r>
            <a:r>
              <a:rPr lang="en-US" sz="4600" spc="-100" dirty="0" err="1">
                <a:solidFill>
                  <a:schemeClr val="tx2"/>
                </a:solidFill>
              </a:rPr>
              <a:t>registratie</a:t>
            </a:r>
            <a:br>
              <a:rPr lang="en-US" sz="4600" spc="-100" dirty="0"/>
            </a:br>
            <a:r>
              <a:rPr lang="en-US" sz="4600" spc="-100" dirty="0">
                <a:solidFill>
                  <a:schemeClr val="tx2"/>
                </a:solidFill>
              </a:rPr>
              <a:t>- social media</a:t>
            </a:r>
            <a:br>
              <a:rPr lang="en-US" sz="4600" spc="-100" dirty="0"/>
            </a:br>
            <a:r>
              <a:rPr lang="en-US" sz="4600" spc="-100" dirty="0">
                <a:solidFill>
                  <a:schemeClr val="tx2"/>
                </a:solidFill>
              </a:rPr>
              <a:t>- </a:t>
            </a:r>
            <a:r>
              <a:rPr lang="en-US" sz="4600" spc="-100" dirty="0" err="1">
                <a:solidFill>
                  <a:schemeClr val="tx2"/>
                </a:solidFill>
              </a:rPr>
              <a:t>lijst</a:t>
            </a:r>
            <a:r>
              <a:rPr lang="en-US" sz="4600" spc="-100" dirty="0">
                <a:solidFill>
                  <a:schemeClr val="tx2"/>
                </a:solidFill>
              </a:rPr>
              <a:t> </a:t>
            </a:r>
            <a:r>
              <a:rPr lang="en-US" sz="4600" spc="-100" dirty="0" err="1">
                <a:solidFill>
                  <a:schemeClr val="tx2"/>
                </a:solidFill>
              </a:rPr>
              <a:t>landelijke</a:t>
            </a:r>
            <a:r>
              <a:rPr lang="en-US" sz="4600" spc="-100" dirty="0">
                <a:solidFill>
                  <a:schemeClr val="tx2"/>
                </a:solidFill>
              </a:rPr>
              <a:t> </a:t>
            </a:r>
            <a:r>
              <a:rPr lang="en-US" sz="4600" spc="-100" dirty="0" err="1">
                <a:solidFill>
                  <a:schemeClr val="tx2"/>
                </a:solidFill>
              </a:rPr>
              <a:t>contactpersonen</a:t>
            </a:r>
            <a:r>
              <a:rPr lang="en-US" sz="4600" spc="-100" dirty="0">
                <a:solidFill>
                  <a:schemeClr val="tx2"/>
                </a:solidFill>
              </a:rPr>
              <a:t>/   </a:t>
            </a:r>
            <a:r>
              <a:rPr lang="en-US" sz="4600" spc="-100" dirty="0" err="1">
                <a:solidFill>
                  <a:schemeClr val="tx2"/>
                </a:solidFill>
              </a:rPr>
              <a:t>reanimatiecoordinatoren</a:t>
            </a:r>
            <a:r>
              <a:rPr lang="en-US" sz="4600" spc="-100" dirty="0">
                <a:solidFill>
                  <a:schemeClr val="tx2"/>
                </a:solidFill>
              </a:rPr>
              <a:t>         </a:t>
            </a:r>
            <a:br>
              <a:rPr lang="en-US" sz="4600" spc="-100" dirty="0"/>
            </a:br>
            <a:r>
              <a:rPr lang="en-US" sz="4600" spc="-100" dirty="0">
                <a:solidFill>
                  <a:schemeClr val="tx2"/>
                </a:solidFill>
              </a:rPr>
              <a:t>- </a:t>
            </a:r>
            <a:r>
              <a:rPr lang="en-US" sz="4600" spc="-100" dirty="0" err="1">
                <a:solidFill>
                  <a:schemeClr val="tx2"/>
                </a:solidFill>
              </a:rPr>
              <a:t>Kascontrole</a:t>
            </a:r>
            <a:br>
              <a:rPr lang="en-US" sz="4600" spc="-100" dirty="0"/>
            </a:br>
            <a:br>
              <a:rPr lang="en-US" sz="4600" spc="-100" dirty="0"/>
            </a:br>
            <a:br>
              <a:rPr lang="en-US" sz="4600" spc="-100" dirty="0"/>
            </a:br>
            <a:br>
              <a:rPr lang="en-US" sz="4600" spc="-100" dirty="0"/>
            </a:br>
            <a:endParaRPr lang="en-US" sz="4600" spc="-100" dirty="0">
              <a:solidFill>
                <a:schemeClr val="tx2"/>
              </a:solidFill>
            </a:endParaRPr>
          </a:p>
        </p:txBody>
      </p:sp>
      <p:sp>
        <p:nvSpPr>
          <p:cNvPr id="3" name="Footer Placeholder 2">
            <a:extLst>
              <a:ext uri="{FF2B5EF4-FFF2-40B4-BE49-F238E27FC236}">
                <a16:creationId xmlns:a16="http://schemas.microsoft.com/office/drawing/2014/main" id="{A93B3D30-294C-A022-B022-FC7AE18218F2}"/>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noProof="0"/>
              <a:t>13 november 2025 NVCR </a:t>
            </a:r>
          </a:p>
        </p:txBody>
      </p:sp>
      <p:sp>
        <p:nvSpPr>
          <p:cNvPr id="5" name="AutoShape 2">
            <a:extLst>
              <a:ext uri="{FF2B5EF4-FFF2-40B4-BE49-F238E27FC236}">
                <a16:creationId xmlns:a16="http://schemas.microsoft.com/office/drawing/2014/main" id="{13415055-0EA9-2CCE-B3BB-7F1F1ECE0D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3" descr="Afbeelding met Graphics, Lettertype, grafische vormgeving, logo&#10;&#10;Door AI gegenereerde inhoud is mogelijk onjuist.">
            <a:extLst>
              <a:ext uri="{FF2B5EF4-FFF2-40B4-BE49-F238E27FC236}">
                <a16:creationId xmlns:a16="http://schemas.microsoft.com/office/drawing/2014/main" id="{F714D030-0BBF-AD02-86A8-00854BF23813}"/>
              </a:ext>
            </a:extLst>
          </p:cNvPr>
          <p:cNvPicPr>
            <a:picLocks noChangeAspect="1"/>
          </p:cNvPicPr>
          <p:nvPr/>
        </p:nvPicPr>
        <p:blipFill>
          <a:blip r:embed="rId3"/>
          <a:stretch>
            <a:fillRect/>
          </a:stretch>
        </p:blipFill>
        <p:spPr>
          <a:xfrm>
            <a:off x="3438842" y="6264592"/>
            <a:ext cx="294853" cy="454873"/>
          </a:xfrm>
          <a:prstGeom prst="rect">
            <a:avLst/>
          </a:prstGeom>
        </p:spPr>
      </p:pic>
    </p:spTree>
    <p:extLst>
      <p:ext uri="{BB962C8B-B14F-4D97-AF65-F5344CB8AC3E}">
        <p14:creationId xmlns:p14="http://schemas.microsoft.com/office/powerpoint/2010/main" val="1894006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2" name="Rectangle 1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14" name="Rectangle 13">
            <a:extLst>
              <a:ext uri="{FF2B5EF4-FFF2-40B4-BE49-F238E27FC236}">
                <a16:creationId xmlns:a16="http://schemas.microsoft.com/office/drawing/2014/main" id="{8A4DBD17-19AD-4376-A55A-C527EF944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B7C943-6BFC-4A35-8DFA-0B204CD18B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853E0E9D-A0B5-9061-74FC-0017539CC8B3}"/>
              </a:ext>
            </a:extLst>
          </p:cNvPr>
          <p:cNvSpPr>
            <a:spLocks noGrp="1"/>
          </p:cNvSpPr>
          <p:nvPr>
            <p:ph type="title"/>
          </p:nvPr>
        </p:nvSpPr>
        <p:spPr>
          <a:xfrm>
            <a:off x="1069848" y="1298448"/>
            <a:ext cx="6068070" cy="3255264"/>
          </a:xfrm>
        </p:spPr>
        <p:txBody>
          <a:bodyPr vert="horz" lIns="91440" tIns="45720" rIns="91440" bIns="45720" rtlCol="0" anchor="b">
            <a:normAutofit fontScale="90000"/>
          </a:bodyPr>
          <a:lstStyle/>
          <a:p>
            <a:pPr>
              <a:lnSpc>
                <a:spcPct val="90000"/>
              </a:lnSpc>
            </a:pPr>
            <a:r>
              <a:rPr lang="en-US" sz="5900" spc="-100" dirty="0"/>
              <a:t>Vacature </a:t>
            </a:r>
            <a:r>
              <a:rPr lang="en-US" sz="5900" spc="-100" dirty="0" err="1"/>
              <a:t>bestuurslid</a:t>
            </a:r>
            <a:br>
              <a:rPr lang="en-US" sz="5900" spc="-100" dirty="0"/>
            </a:br>
            <a:br>
              <a:rPr lang="en-US" sz="5900" spc="-100" dirty="0"/>
            </a:br>
            <a:endParaRPr lang="en-US" sz="5900" spc="-100" dirty="0"/>
          </a:p>
        </p:txBody>
      </p:sp>
      <p:pic>
        <p:nvPicPr>
          <p:cNvPr id="5" name="Afbeelding 6" descr="Afbeelding met Graphics, Lettertype, grafische vormgeving, logo&#10;&#10;Door AI gegenereerde inhoud is mogelijk onjuist.">
            <a:extLst>
              <a:ext uri="{FF2B5EF4-FFF2-40B4-BE49-F238E27FC236}">
                <a16:creationId xmlns:a16="http://schemas.microsoft.com/office/drawing/2014/main" id="{96E252C4-C631-A85A-08C4-57786EE15CD3}"/>
              </a:ext>
            </a:extLst>
          </p:cNvPr>
          <p:cNvPicPr>
            <a:picLocks noChangeAspect="1"/>
          </p:cNvPicPr>
          <p:nvPr/>
        </p:nvPicPr>
        <p:blipFill>
          <a:blip r:embed="rId3"/>
          <a:srcRect l="1305" r="1507" b="3"/>
          <a:stretch>
            <a:fillRect/>
          </a:stretch>
        </p:blipFill>
        <p:spPr>
          <a:xfrm>
            <a:off x="8037574" y="759599"/>
            <a:ext cx="3458249" cy="5330650"/>
          </a:xfrm>
          <a:prstGeom prst="rect">
            <a:avLst/>
          </a:prstGeom>
        </p:spPr>
      </p:pic>
      <p:sp>
        <p:nvSpPr>
          <p:cNvPr id="18" name="Rectangle 17">
            <a:extLst>
              <a:ext uri="{FF2B5EF4-FFF2-40B4-BE49-F238E27FC236}">
                <a16:creationId xmlns:a16="http://schemas.microsoft.com/office/drawing/2014/main" id="{79DF27D9-327F-4301-A56A-9A8EC61E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19399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42" name="Rectangle 4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44" name="Rectangle 43">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5038D1D3-06F0-ED1E-7420-E0CEF7020725}"/>
              </a:ext>
            </a:extLst>
          </p:cNvPr>
          <p:cNvSpPr>
            <a:spLocks noGrp="1"/>
          </p:cNvSpPr>
          <p:nvPr>
            <p:ph type="title"/>
          </p:nvPr>
        </p:nvSpPr>
        <p:spPr>
          <a:xfrm>
            <a:off x="582169" y="1298448"/>
            <a:ext cx="3746368" cy="3255264"/>
          </a:xfrm>
        </p:spPr>
        <p:txBody>
          <a:bodyPr vert="horz" lIns="91440" tIns="45720" rIns="91440" bIns="45720" rtlCol="0" anchor="b">
            <a:noAutofit/>
          </a:bodyPr>
          <a:lstStyle/>
          <a:p>
            <a:r>
              <a:rPr lang="en-US" sz="6000" b="1" spc="-100"/>
              <a:t>Evaluatie</a:t>
            </a:r>
            <a:br>
              <a:rPr lang="en-US" sz="6000" b="1" spc="-100"/>
            </a:br>
            <a:br>
              <a:rPr lang="en-US" sz="6000" b="1" spc="-100"/>
            </a:br>
            <a:r>
              <a:rPr lang="en-US" sz="6000" b="1" spc="-100"/>
              <a:t>Vragen???</a:t>
            </a:r>
          </a:p>
        </p:txBody>
      </p:sp>
      <p:pic>
        <p:nvPicPr>
          <p:cNvPr id="5" name="Picture 4">
            <a:extLst>
              <a:ext uri="{FF2B5EF4-FFF2-40B4-BE49-F238E27FC236}">
                <a16:creationId xmlns:a16="http://schemas.microsoft.com/office/drawing/2014/main" id="{313B5C04-ABAC-A219-049A-C8E296B45361}"/>
              </a:ext>
            </a:extLst>
          </p:cNvPr>
          <p:cNvPicPr>
            <a:picLocks noChangeAspect="1"/>
          </p:cNvPicPr>
          <p:nvPr/>
        </p:nvPicPr>
        <p:blipFill>
          <a:blip r:embed="rId3"/>
          <a:stretch>
            <a:fillRect/>
          </a:stretch>
        </p:blipFill>
        <p:spPr>
          <a:xfrm>
            <a:off x="5738900" y="759599"/>
            <a:ext cx="5130750" cy="5330650"/>
          </a:xfrm>
          <a:prstGeom prst="rect">
            <a:avLst/>
          </a:prstGeom>
        </p:spPr>
      </p:pic>
      <p:sp>
        <p:nvSpPr>
          <p:cNvPr id="48" name="Rectangle 47">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3" name="Footer Placeholder 2">
            <a:extLst>
              <a:ext uri="{FF2B5EF4-FFF2-40B4-BE49-F238E27FC236}">
                <a16:creationId xmlns:a16="http://schemas.microsoft.com/office/drawing/2014/main" id="{1AB64BB7-4907-5FF1-96D7-B073CE82A6BE}"/>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kern="1200" noProof="0">
                <a:solidFill>
                  <a:schemeClr val="tx1">
                    <a:lumMod val="50000"/>
                    <a:lumOff val="50000"/>
                  </a:schemeClr>
                </a:solidFill>
                <a:latin typeface="+mn-lt"/>
                <a:ea typeface="+mn-ea"/>
                <a:cs typeface="+mn-cs"/>
              </a:rPr>
              <a:t>13 november 2025 NVCR </a:t>
            </a:r>
          </a:p>
        </p:txBody>
      </p:sp>
      <p:pic>
        <p:nvPicPr>
          <p:cNvPr id="6" name="Afbeelding 3" descr="Afbeelding met Graphics, Lettertype, grafische vormgeving, logo&#10;&#10;Door AI gegenereerde inhoud is mogelijk onjuist.">
            <a:extLst>
              <a:ext uri="{FF2B5EF4-FFF2-40B4-BE49-F238E27FC236}">
                <a16:creationId xmlns:a16="http://schemas.microsoft.com/office/drawing/2014/main" id="{182CF4BA-2887-E2B7-9C45-80BF923A97FD}"/>
              </a:ext>
            </a:extLst>
          </p:cNvPr>
          <p:cNvPicPr>
            <a:picLocks noChangeAspect="1"/>
          </p:cNvPicPr>
          <p:nvPr/>
        </p:nvPicPr>
        <p:blipFill>
          <a:blip r:embed="rId4"/>
          <a:stretch>
            <a:fillRect/>
          </a:stretch>
        </p:blipFill>
        <p:spPr>
          <a:xfrm>
            <a:off x="3438842" y="6264592"/>
            <a:ext cx="294853" cy="454873"/>
          </a:xfrm>
          <a:prstGeom prst="rect">
            <a:avLst/>
          </a:prstGeom>
        </p:spPr>
      </p:pic>
    </p:spTree>
    <p:extLst>
      <p:ext uri="{BB962C8B-B14F-4D97-AF65-F5344CB8AC3E}">
        <p14:creationId xmlns:p14="http://schemas.microsoft.com/office/powerpoint/2010/main" val="424547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5" name="Rectangle 14">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3" name="Rectangle 12">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560825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le 1">
            <a:extLst>
              <a:ext uri="{FF2B5EF4-FFF2-40B4-BE49-F238E27FC236}">
                <a16:creationId xmlns:a16="http://schemas.microsoft.com/office/drawing/2014/main" id="{5B73AE0E-2F24-2962-9311-70892BEE839F}"/>
              </a:ext>
            </a:extLst>
          </p:cNvPr>
          <p:cNvSpPr>
            <a:spLocks noGrp="1"/>
          </p:cNvSpPr>
          <p:nvPr>
            <p:ph type="title"/>
          </p:nvPr>
        </p:nvSpPr>
        <p:spPr>
          <a:xfrm>
            <a:off x="289248" y="1123837"/>
            <a:ext cx="4998963" cy="1255469"/>
          </a:xfrm>
        </p:spPr>
        <p:txBody>
          <a:bodyPr vert="horz" lIns="91440" tIns="45720" rIns="91440" bIns="45720" rtlCol="0" anchor="ctr">
            <a:normAutofit/>
          </a:bodyPr>
          <a:lstStyle/>
          <a:p>
            <a:pPr>
              <a:lnSpc>
                <a:spcPct val="90000"/>
              </a:lnSpc>
            </a:pPr>
            <a:r>
              <a:rPr lang="en-US" sz="8000" b="1"/>
              <a:t>BEDANKT	</a:t>
            </a:r>
          </a:p>
        </p:txBody>
      </p:sp>
      <p:pic>
        <p:nvPicPr>
          <p:cNvPr id="4" name="Picture 3">
            <a:extLst>
              <a:ext uri="{FF2B5EF4-FFF2-40B4-BE49-F238E27FC236}">
                <a16:creationId xmlns:a16="http://schemas.microsoft.com/office/drawing/2014/main" id="{6D50A7B5-C0B1-4F52-A7F6-69343C0C6592}"/>
              </a:ext>
            </a:extLst>
          </p:cNvPr>
          <p:cNvPicPr>
            <a:picLocks noChangeAspect="1"/>
          </p:cNvPicPr>
          <p:nvPr/>
        </p:nvPicPr>
        <p:blipFill>
          <a:blip r:embed="rId3"/>
          <a:stretch>
            <a:fillRect/>
          </a:stretch>
        </p:blipFill>
        <p:spPr>
          <a:xfrm>
            <a:off x="6932955" y="753848"/>
            <a:ext cx="3558209" cy="5330650"/>
          </a:xfrm>
          <a:prstGeom prst="rect">
            <a:avLst/>
          </a:prstGeom>
        </p:spPr>
      </p:pic>
      <p:sp>
        <p:nvSpPr>
          <p:cNvPr id="5" name="TextBox 4">
            <a:extLst>
              <a:ext uri="{FF2B5EF4-FFF2-40B4-BE49-F238E27FC236}">
                <a16:creationId xmlns:a16="http://schemas.microsoft.com/office/drawing/2014/main" id="{9D7A9B3F-A556-8B11-D2F0-9498CE40E3D0}"/>
              </a:ext>
            </a:extLst>
          </p:cNvPr>
          <p:cNvSpPr txBox="1"/>
          <p:nvPr/>
        </p:nvSpPr>
        <p:spPr>
          <a:xfrm>
            <a:off x="179917" y="2825750"/>
            <a:ext cx="5429250"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300" b="1" dirty="0">
                <a:solidFill>
                  <a:srgbClr val="FFFFFF"/>
                </a:solidFill>
                <a:latin typeface="Corbel"/>
              </a:rPr>
              <a:t>Safe the date:</a:t>
            </a:r>
            <a:endParaRPr lang="en-US" sz="5300" b="1" dirty="0">
              <a:solidFill>
                <a:srgbClr val="FFFFFF"/>
              </a:solidFill>
            </a:endParaRPr>
          </a:p>
          <a:p>
            <a:r>
              <a:rPr lang="en-US" sz="5300" i="1" u="sng" dirty="0">
                <a:solidFill>
                  <a:srgbClr val="FFFFFF"/>
                </a:solidFill>
              </a:rPr>
              <a:t>24 </a:t>
            </a:r>
            <a:r>
              <a:rPr lang="en-US" sz="5300" i="1" u="sng" err="1">
                <a:solidFill>
                  <a:srgbClr val="FFFFFF"/>
                </a:solidFill>
              </a:rPr>
              <a:t>november</a:t>
            </a:r>
            <a:r>
              <a:rPr lang="en-US" sz="5300" i="1" u="sng" dirty="0">
                <a:solidFill>
                  <a:srgbClr val="FFFFFF"/>
                </a:solidFill>
              </a:rPr>
              <a:t> 2026</a:t>
            </a:r>
          </a:p>
          <a:p>
            <a:pPr algn="ctr"/>
            <a:endParaRPr lang="en-US"/>
          </a:p>
        </p:txBody>
      </p:sp>
    </p:spTree>
    <p:extLst>
      <p:ext uri="{BB962C8B-B14F-4D97-AF65-F5344CB8AC3E}">
        <p14:creationId xmlns:p14="http://schemas.microsoft.com/office/powerpoint/2010/main" val="343263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A808A0-1012-7792-E501-EACA9D3A9BB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3FF283-5EA5-EC8D-C07F-332CC6864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DA3BEA-9E89-3DBE-BE2E-34533A8E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FCB3087A-951C-264A-F967-0416CAD54873}"/>
              </a:ext>
            </a:extLst>
          </p:cNvPr>
          <p:cNvSpPr>
            <a:spLocks noGrp="1"/>
          </p:cNvSpPr>
          <p:nvPr>
            <p:ph type="ctrTitle"/>
          </p:nvPr>
        </p:nvSpPr>
        <p:spPr>
          <a:xfrm>
            <a:off x="1153482" y="1530765"/>
            <a:ext cx="6068070" cy="3255264"/>
          </a:xfrm>
        </p:spPr>
        <p:txBody>
          <a:bodyPr rtlCol="0">
            <a:normAutofit fontScale="90000"/>
          </a:bodyPr>
          <a:lstStyle/>
          <a:p>
            <a:br>
              <a:rPr lang="nl-NL"/>
            </a:br>
            <a:r>
              <a:rPr lang="nl-NL"/>
              <a:t>Karen Swart</a:t>
            </a:r>
            <a:br>
              <a:rPr lang="nl-NL"/>
            </a:br>
            <a:br>
              <a:rPr lang="nl-NL"/>
            </a:br>
            <a:r>
              <a:rPr lang="nl-NL"/>
              <a:t>Gelre Ziekenhuis</a:t>
            </a:r>
          </a:p>
        </p:txBody>
      </p:sp>
      <p:sp>
        <p:nvSpPr>
          <p:cNvPr id="13" name="Rectangle 12">
            <a:extLst>
              <a:ext uri="{FF2B5EF4-FFF2-40B4-BE49-F238E27FC236}">
                <a16:creationId xmlns:a16="http://schemas.microsoft.com/office/drawing/2014/main" id="{7A7D2A72-7012-E8C7-58E3-32445E93D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6" name="Footer Placeholder 5">
            <a:extLst>
              <a:ext uri="{FF2B5EF4-FFF2-40B4-BE49-F238E27FC236}">
                <a16:creationId xmlns:a16="http://schemas.microsoft.com/office/drawing/2014/main" id="{DAAC982D-B558-1101-4BC4-341857E66A0D}"/>
              </a:ext>
            </a:extLst>
          </p:cNvPr>
          <p:cNvSpPr>
            <a:spLocks noGrp="1"/>
          </p:cNvSpPr>
          <p:nvPr>
            <p:ph type="ftr" sz="quarter" idx="11"/>
          </p:nvPr>
        </p:nvSpPr>
        <p:spPr/>
        <p:txBody>
          <a:bodyPr/>
          <a:lstStyle/>
          <a:p>
            <a:pPr rtl="0"/>
            <a:r>
              <a:rPr lang="nl-NL" noProof="0"/>
              <a:t>13 november 2025 NVCR </a:t>
            </a:r>
          </a:p>
        </p:txBody>
      </p:sp>
      <p:pic>
        <p:nvPicPr>
          <p:cNvPr id="7" name="Picture 6">
            <a:extLst>
              <a:ext uri="{FF2B5EF4-FFF2-40B4-BE49-F238E27FC236}">
                <a16:creationId xmlns:a16="http://schemas.microsoft.com/office/drawing/2014/main" id="{86BA4F0D-4B25-F1CD-6AB9-7A54211F947A}"/>
              </a:ext>
            </a:extLst>
          </p:cNvPr>
          <p:cNvPicPr>
            <a:picLocks noChangeAspect="1"/>
          </p:cNvPicPr>
          <p:nvPr/>
        </p:nvPicPr>
        <p:blipFill>
          <a:blip r:embed="rId3"/>
          <a:stretch>
            <a:fillRect/>
          </a:stretch>
        </p:blipFill>
        <p:spPr>
          <a:xfrm>
            <a:off x="3578333" y="6311209"/>
            <a:ext cx="290935" cy="435378"/>
          </a:xfrm>
          <a:prstGeom prst="rect">
            <a:avLst/>
          </a:prstGeom>
        </p:spPr>
      </p:pic>
      <p:pic>
        <p:nvPicPr>
          <p:cNvPr id="3" name="Afbeelding 2">
            <a:extLst>
              <a:ext uri="{FF2B5EF4-FFF2-40B4-BE49-F238E27FC236}">
                <a16:creationId xmlns:a16="http://schemas.microsoft.com/office/drawing/2014/main" id="{712728AF-8EF3-6514-E64E-4A3B41E4FCF5}"/>
              </a:ext>
            </a:extLst>
          </p:cNvPr>
          <p:cNvPicPr>
            <a:picLocks noChangeAspect="1"/>
          </p:cNvPicPr>
          <p:nvPr/>
        </p:nvPicPr>
        <p:blipFill>
          <a:blip r:embed="rId4"/>
          <a:stretch>
            <a:fillRect/>
          </a:stretch>
        </p:blipFill>
        <p:spPr>
          <a:xfrm>
            <a:off x="8563833" y="757978"/>
            <a:ext cx="2489187" cy="2544943"/>
          </a:xfrm>
          <a:prstGeom prst="rect">
            <a:avLst/>
          </a:prstGeom>
        </p:spPr>
      </p:pic>
      <p:sp>
        <p:nvSpPr>
          <p:cNvPr id="10" name="Tekstvak 9">
            <a:extLst>
              <a:ext uri="{FF2B5EF4-FFF2-40B4-BE49-F238E27FC236}">
                <a16:creationId xmlns:a16="http://schemas.microsoft.com/office/drawing/2014/main" id="{37F108AF-9E7B-B882-5BFC-E4ABC54ABB84}"/>
              </a:ext>
            </a:extLst>
          </p:cNvPr>
          <p:cNvSpPr txBox="1"/>
          <p:nvPr/>
        </p:nvSpPr>
        <p:spPr>
          <a:xfrm>
            <a:off x="8030365" y="3581772"/>
            <a:ext cx="370034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4800">
                <a:solidFill>
                  <a:schemeClr val="accent1">
                    <a:lumMod val="76000"/>
                  </a:schemeClr>
                </a:solidFill>
              </a:rPr>
              <a:t>Voorzitter </a:t>
            </a:r>
          </a:p>
          <a:p>
            <a:pPr algn="ctr"/>
            <a:r>
              <a:rPr lang="nl-NL" sz="4800">
                <a:solidFill>
                  <a:schemeClr val="accent1">
                    <a:lumMod val="76000"/>
                  </a:schemeClr>
                </a:solidFill>
              </a:rPr>
              <a:t>NVCR</a:t>
            </a:r>
          </a:p>
        </p:txBody>
      </p:sp>
    </p:spTree>
    <p:extLst>
      <p:ext uri="{BB962C8B-B14F-4D97-AF65-F5344CB8AC3E}">
        <p14:creationId xmlns:p14="http://schemas.microsoft.com/office/powerpoint/2010/main" val="10354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77CF9A-34B0-2B16-2DBF-C891C9266C8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F99466F-1095-84E9-ACF6-44AF9EB92C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E6F7675-2CFB-6F07-7BAB-FDEFE985D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3695D7B1-5C0E-869E-908C-00D473ED123A}"/>
              </a:ext>
            </a:extLst>
          </p:cNvPr>
          <p:cNvSpPr>
            <a:spLocks noGrp="1"/>
          </p:cNvSpPr>
          <p:nvPr>
            <p:ph type="ctrTitle"/>
          </p:nvPr>
        </p:nvSpPr>
        <p:spPr>
          <a:xfrm>
            <a:off x="763189" y="1419253"/>
            <a:ext cx="6068070" cy="3255264"/>
          </a:xfrm>
        </p:spPr>
        <p:txBody>
          <a:bodyPr rtlCol="0">
            <a:normAutofit fontScale="90000"/>
          </a:bodyPr>
          <a:lstStyle/>
          <a:p>
            <a:r>
              <a:rPr lang="nl-NL"/>
              <a:t>Nicole van Nesselrooij</a:t>
            </a:r>
            <a:br>
              <a:rPr lang="nl-NL"/>
            </a:br>
            <a:br>
              <a:rPr lang="nl-NL"/>
            </a:br>
            <a:r>
              <a:rPr lang="nl-NL"/>
              <a:t>Rijnstate Ziekenhuis</a:t>
            </a:r>
          </a:p>
        </p:txBody>
      </p:sp>
      <p:sp>
        <p:nvSpPr>
          <p:cNvPr id="13" name="Rectangle 12">
            <a:extLst>
              <a:ext uri="{FF2B5EF4-FFF2-40B4-BE49-F238E27FC236}">
                <a16:creationId xmlns:a16="http://schemas.microsoft.com/office/drawing/2014/main" id="{D075734A-3D51-121A-69BF-163360394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6" name="Footer Placeholder 5">
            <a:extLst>
              <a:ext uri="{FF2B5EF4-FFF2-40B4-BE49-F238E27FC236}">
                <a16:creationId xmlns:a16="http://schemas.microsoft.com/office/drawing/2014/main" id="{33842E33-B316-48AF-F9D9-4741A3FFE980}"/>
              </a:ext>
            </a:extLst>
          </p:cNvPr>
          <p:cNvSpPr>
            <a:spLocks noGrp="1"/>
          </p:cNvSpPr>
          <p:nvPr>
            <p:ph type="ftr" sz="quarter" idx="11"/>
          </p:nvPr>
        </p:nvSpPr>
        <p:spPr/>
        <p:txBody>
          <a:bodyPr/>
          <a:lstStyle/>
          <a:p>
            <a:pPr rtl="0"/>
            <a:r>
              <a:rPr lang="nl-NL" noProof="0"/>
              <a:t>13 november 2025 NVCR </a:t>
            </a:r>
          </a:p>
        </p:txBody>
      </p:sp>
      <p:pic>
        <p:nvPicPr>
          <p:cNvPr id="7" name="Picture 6">
            <a:extLst>
              <a:ext uri="{FF2B5EF4-FFF2-40B4-BE49-F238E27FC236}">
                <a16:creationId xmlns:a16="http://schemas.microsoft.com/office/drawing/2014/main" id="{D9342A42-3229-0507-AEE8-145A8AA4CAF1}"/>
              </a:ext>
            </a:extLst>
          </p:cNvPr>
          <p:cNvPicPr>
            <a:picLocks noChangeAspect="1"/>
          </p:cNvPicPr>
          <p:nvPr/>
        </p:nvPicPr>
        <p:blipFill>
          <a:blip r:embed="rId3"/>
          <a:stretch>
            <a:fillRect/>
          </a:stretch>
        </p:blipFill>
        <p:spPr>
          <a:xfrm>
            <a:off x="3578333" y="6311209"/>
            <a:ext cx="290935" cy="435378"/>
          </a:xfrm>
          <a:prstGeom prst="rect">
            <a:avLst/>
          </a:prstGeom>
        </p:spPr>
      </p:pic>
      <p:pic>
        <p:nvPicPr>
          <p:cNvPr id="12" name="Afbeelding 11">
            <a:extLst>
              <a:ext uri="{FF2B5EF4-FFF2-40B4-BE49-F238E27FC236}">
                <a16:creationId xmlns:a16="http://schemas.microsoft.com/office/drawing/2014/main" id="{6DF64D06-395C-B323-10D1-9330DE734A66}"/>
              </a:ext>
            </a:extLst>
          </p:cNvPr>
          <p:cNvPicPr>
            <a:picLocks noChangeAspect="1"/>
          </p:cNvPicPr>
          <p:nvPr/>
        </p:nvPicPr>
        <p:blipFill>
          <a:blip r:embed="rId4"/>
          <a:stretch>
            <a:fillRect/>
          </a:stretch>
        </p:blipFill>
        <p:spPr>
          <a:xfrm>
            <a:off x="8660359" y="761577"/>
            <a:ext cx="2184624" cy="2574917"/>
          </a:xfrm>
          <a:prstGeom prst="rect">
            <a:avLst/>
          </a:prstGeom>
        </p:spPr>
      </p:pic>
      <p:sp>
        <p:nvSpPr>
          <p:cNvPr id="15" name="Tekstvak 14">
            <a:extLst>
              <a:ext uri="{FF2B5EF4-FFF2-40B4-BE49-F238E27FC236}">
                <a16:creationId xmlns:a16="http://schemas.microsoft.com/office/drawing/2014/main" id="{9F2F084E-5DCF-24AC-9734-BF12FBB412E9}"/>
              </a:ext>
            </a:extLst>
          </p:cNvPr>
          <p:cNvSpPr txBox="1"/>
          <p:nvPr/>
        </p:nvSpPr>
        <p:spPr>
          <a:xfrm>
            <a:off x="7556439" y="3609650"/>
            <a:ext cx="436012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4800">
                <a:solidFill>
                  <a:schemeClr val="accent1">
                    <a:lumMod val="76000"/>
                  </a:schemeClr>
                </a:solidFill>
              </a:rPr>
              <a:t>Penningmeester NVCR</a:t>
            </a:r>
          </a:p>
        </p:txBody>
      </p:sp>
    </p:spTree>
    <p:extLst>
      <p:ext uri="{BB962C8B-B14F-4D97-AF65-F5344CB8AC3E}">
        <p14:creationId xmlns:p14="http://schemas.microsoft.com/office/powerpoint/2010/main" val="68222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F96DB3-2BC8-1C90-3D0C-BED3611D03B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99917F-2A26-1ADB-1D03-AAB1278C5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C43B2E-2922-0ED9-B011-2B0B42AAA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ED502522-669A-ED92-95D9-E7268E07CB84}"/>
              </a:ext>
            </a:extLst>
          </p:cNvPr>
          <p:cNvSpPr>
            <a:spLocks noGrp="1"/>
          </p:cNvSpPr>
          <p:nvPr>
            <p:ph type="ctrTitle"/>
          </p:nvPr>
        </p:nvSpPr>
        <p:spPr>
          <a:xfrm>
            <a:off x="633092" y="1716619"/>
            <a:ext cx="7898728" cy="3245972"/>
          </a:xfrm>
        </p:spPr>
        <p:txBody>
          <a:bodyPr rtlCol="0">
            <a:normAutofit fontScale="90000"/>
          </a:bodyPr>
          <a:lstStyle/>
          <a:p>
            <a:br>
              <a:rPr lang="nl-NL"/>
            </a:br>
            <a:r>
              <a:rPr lang="nl-NL"/>
              <a:t>Sindy Euverman</a:t>
            </a:r>
            <a:br>
              <a:rPr lang="nl-NL"/>
            </a:br>
            <a:br>
              <a:rPr lang="nl-NL"/>
            </a:br>
            <a:r>
              <a:rPr lang="nl-NL" sz="5400"/>
              <a:t>Emma kinderziekenhuis</a:t>
            </a:r>
            <a:br>
              <a:rPr lang="nl-NL" sz="5400"/>
            </a:br>
            <a:r>
              <a:rPr lang="nl-NL" sz="5400"/>
              <a:t>Amsterdam UMC</a:t>
            </a:r>
          </a:p>
        </p:txBody>
      </p:sp>
      <p:sp>
        <p:nvSpPr>
          <p:cNvPr id="13" name="Rectangle 12">
            <a:extLst>
              <a:ext uri="{FF2B5EF4-FFF2-40B4-BE49-F238E27FC236}">
                <a16:creationId xmlns:a16="http://schemas.microsoft.com/office/drawing/2014/main" id="{BFF89B59-FCC0-063B-E918-D9BF7D05C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6" name="Footer Placeholder 5">
            <a:extLst>
              <a:ext uri="{FF2B5EF4-FFF2-40B4-BE49-F238E27FC236}">
                <a16:creationId xmlns:a16="http://schemas.microsoft.com/office/drawing/2014/main" id="{26BFB760-57A6-5396-863F-0A88268C6A14}"/>
              </a:ext>
            </a:extLst>
          </p:cNvPr>
          <p:cNvSpPr>
            <a:spLocks noGrp="1"/>
          </p:cNvSpPr>
          <p:nvPr>
            <p:ph type="ftr" sz="quarter" idx="11"/>
          </p:nvPr>
        </p:nvSpPr>
        <p:spPr/>
        <p:txBody>
          <a:bodyPr/>
          <a:lstStyle/>
          <a:p>
            <a:pPr rtl="0"/>
            <a:r>
              <a:rPr lang="nl-NL" noProof="0"/>
              <a:t>13 november 2025 NVCR </a:t>
            </a:r>
          </a:p>
        </p:txBody>
      </p:sp>
      <p:pic>
        <p:nvPicPr>
          <p:cNvPr id="7" name="Picture 6">
            <a:extLst>
              <a:ext uri="{FF2B5EF4-FFF2-40B4-BE49-F238E27FC236}">
                <a16:creationId xmlns:a16="http://schemas.microsoft.com/office/drawing/2014/main" id="{A51F2628-71CF-27CE-B68A-5844C284EA9E}"/>
              </a:ext>
            </a:extLst>
          </p:cNvPr>
          <p:cNvPicPr>
            <a:picLocks noChangeAspect="1"/>
          </p:cNvPicPr>
          <p:nvPr/>
        </p:nvPicPr>
        <p:blipFill>
          <a:blip r:embed="rId3"/>
          <a:stretch>
            <a:fillRect/>
          </a:stretch>
        </p:blipFill>
        <p:spPr>
          <a:xfrm>
            <a:off x="3578333" y="6311209"/>
            <a:ext cx="290935" cy="435378"/>
          </a:xfrm>
          <a:prstGeom prst="rect">
            <a:avLst/>
          </a:prstGeom>
        </p:spPr>
      </p:pic>
      <p:pic>
        <p:nvPicPr>
          <p:cNvPr id="3" name="Afbeelding 2">
            <a:extLst>
              <a:ext uri="{FF2B5EF4-FFF2-40B4-BE49-F238E27FC236}">
                <a16:creationId xmlns:a16="http://schemas.microsoft.com/office/drawing/2014/main" id="{D014E550-5515-6808-C0EA-97F6BB02A858}"/>
              </a:ext>
            </a:extLst>
          </p:cNvPr>
          <p:cNvPicPr>
            <a:picLocks noChangeAspect="1"/>
          </p:cNvPicPr>
          <p:nvPr/>
        </p:nvPicPr>
        <p:blipFill>
          <a:blip r:embed="rId4"/>
          <a:stretch>
            <a:fillRect/>
          </a:stretch>
        </p:blipFill>
        <p:spPr>
          <a:xfrm>
            <a:off x="8536428" y="758452"/>
            <a:ext cx="2488241" cy="2478948"/>
          </a:xfrm>
          <a:prstGeom prst="rect">
            <a:avLst/>
          </a:prstGeom>
        </p:spPr>
      </p:pic>
      <p:sp>
        <p:nvSpPr>
          <p:cNvPr id="8" name="Tekstvak 7">
            <a:extLst>
              <a:ext uri="{FF2B5EF4-FFF2-40B4-BE49-F238E27FC236}">
                <a16:creationId xmlns:a16="http://schemas.microsoft.com/office/drawing/2014/main" id="{8EDD4F5D-5BC9-1A1E-03F4-1161F725F699}"/>
              </a:ext>
            </a:extLst>
          </p:cNvPr>
          <p:cNvSpPr txBox="1"/>
          <p:nvPr/>
        </p:nvSpPr>
        <p:spPr>
          <a:xfrm>
            <a:off x="8030365" y="3423796"/>
            <a:ext cx="370034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4800">
                <a:solidFill>
                  <a:schemeClr val="accent1">
                    <a:lumMod val="76000"/>
                  </a:schemeClr>
                </a:solidFill>
              </a:rPr>
              <a:t>Secretaris </a:t>
            </a:r>
          </a:p>
          <a:p>
            <a:pPr algn="ctr"/>
            <a:r>
              <a:rPr lang="nl-NL" sz="4800">
                <a:solidFill>
                  <a:schemeClr val="accent1">
                    <a:lumMod val="76000"/>
                  </a:schemeClr>
                </a:solidFill>
              </a:rPr>
              <a:t>NVCR</a:t>
            </a:r>
          </a:p>
        </p:txBody>
      </p:sp>
    </p:spTree>
    <p:extLst>
      <p:ext uri="{BB962C8B-B14F-4D97-AF65-F5344CB8AC3E}">
        <p14:creationId xmlns:p14="http://schemas.microsoft.com/office/powerpoint/2010/main" val="135251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12" name="Rectangle 11">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16" name="Freeform: Shape 15">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p:cNvSpPr>
            <a:spLocks noGrp="1"/>
          </p:cNvSpPr>
          <p:nvPr>
            <p:ph type="title"/>
          </p:nvPr>
        </p:nvSpPr>
        <p:spPr>
          <a:xfrm>
            <a:off x="1042307" y="1803388"/>
            <a:ext cx="7056444" cy="3255264"/>
          </a:xfrm>
        </p:spPr>
        <p:txBody>
          <a:bodyPr vert="horz" lIns="91440" tIns="45720" rIns="91440" bIns="45720" rtlCol="0" anchor="b">
            <a:normAutofit fontScale="90000"/>
          </a:bodyPr>
          <a:lstStyle/>
          <a:p>
            <a:pPr>
              <a:lnSpc>
                <a:spcPct val="90000"/>
              </a:lnSpc>
            </a:pPr>
            <a:r>
              <a:rPr lang="en-US" sz="5900" spc="-100">
                <a:solidFill>
                  <a:schemeClr val="accent1"/>
                </a:solidFill>
              </a:rPr>
              <a:t>Even </a:t>
            </a:r>
            <a:r>
              <a:rPr lang="en-US" sz="5900" spc="-100" err="1">
                <a:solidFill>
                  <a:schemeClr val="accent1"/>
                </a:solidFill>
              </a:rPr>
              <a:t>voorstellen</a:t>
            </a:r>
            <a:r>
              <a:rPr lang="en-US" sz="5900" spc="-100">
                <a:solidFill>
                  <a:schemeClr val="accent1"/>
                </a:solidFill>
              </a:rPr>
              <a:t>:</a:t>
            </a:r>
            <a:br>
              <a:rPr lang="en-US" sz="5900" spc="-100">
                <a:solidFill>
                  <a:schemeClr val="accent1"/>
                </a:solidFill>
              </a:rPr>
            </a:br>
            <a:br>
              <a:rPr lang="en-US" sz="3600" spc="-100">
                <a:solidFill>
                  <a:schemeClr val="accent1"/>
                </a:solidFill>
              </a:rPr>
            </a:br>
            <a:r>
              <a:rPr lang="en-US" sz="3600" spc="-100">
                <a:solidFill>
                  <a:schemeClr val="accent1"/>
                </a:solidFill>
              </a:rPr>
              <a:t>- Je naam</a:t>
            </a:r>
            <a:br>
              <a:rPr lang="en-US" sz="3600" spc="-100">
                <a:solidFill>
                  <a:schemeClr val="accent1"/>
                </a:solidFill>
              </a:rPr>
            </a:br>
            <a:r>
              <a:rPr lang="en-US" sz="3600" spc="-100">
                <a:solidFill>
                  <a:schemeClr val="accent1"/>
                </a:solidFill>
              </a:rPr>
              <a:t>- </a:t>
            </a:r>
            <a:r>
              <a:rPr lang="en-US" sz="3600" spc="-100" err="1">
                <a:solidFill>
                  <a:schemeClr val="accent1"/>
                </a:solidFill>
              </a:rPr>
              <a:t>Ziekenhuis</a:t>
            </a:r>
            <a:br>
              <a:rPr lang="en-US" sz="3600" spc="-100">
                <a:solidFill>
                  <a:schemeClr val="accent1"/>
                </a:solidFill>
              </a:rPr>
            </a:br>
            <a:r>
              <a:rPr lang="en-US" sz="3600" spc="-100">
                <a:solidFill>
                  <a:schemeClr val="accent1"/>
                </a:solidFill>
              </a:rPr>
              <a:t>- </a:t>
            </a:r>
            <a:r>
              <a:rPr lang="en-US" sz="3600" spc="-100" err="1">
                <a:solidFill>
                  <a:schemeClr val="accent1"/>
                </a:solidFill>
              </a:rPr>
              <a:t>Functie</a:t>
            </a:r>
            <a:r>
              <a:rPr lang="en-US" sz="3600" spc="-100">
                <a:solidFill>
                  <a:schemeClr val="accent1"/>
                </a:solidFill>
              </a:rPr>
              <a:t>/</a:t>
            </a:r>
            <a:r>
              <a:rPr lang="en-US" sz="3600" spc="-100" err="1">
                <a:solidFill>
                  <a:schemeClr val="accent1"/>
                </a:solidFill>
              </a:rPr>
              <a:t>achtergrond</a:t>
            </a:r>
            <a:br>
              <a:rPr lang="en-US" sz="3600" spc="-100">
                <a:solidFill>
                  <a:schemeClr val="accent1"/>
                </a:solidFill>
              </a:rPr>
            </a:br>
            <a:r>
              <a:rPr lang="en-US" sz="3600" spc="-100">
                <a:solidFill>
                  <a:schemeClr val="accent1"/>
                </a:solidFill>
              </a:rPr>
              <a:t>- </a:t>
            </a:r>
            <a:r>
              <a:rPr lang="en-US" sz="3600" spc="-100" err="1">
                <a:solidFill>
                  <a:schemeClr val="accent1"/>
                </a:solidFill>
              </a:rPr>
              <a:t>Verwachtingen</a:t>
            </a:r>
            <a:r>
              <a:rPr lang="en-US" sz="3600" spc="-100">
                <a:solidFill>
                  <a:schemeClr val="accent1"/>
                </a:solidFill>
              </a:rPr>
              <a:t> NVCR</a:t>
            </a:r>
            <a:br>
              <a:rPr lang="en-US" sz="3600" spc="-100">
                <a:solidFill>
                  <a:schemeClr val="accent1"/>
                </a:solidFill>
              </a:rPr>
            </a:br>
            <a:endParaRPr lang="en-US" sz="3600" spc="-100">
              <a:solidFill>
                <a:schemeClr val="accent1"/>
              </a:solidFill>
            </a:endParaRPr>
          </a:p>
        </p:txBody>
      </p:sp>
      <p:pic>
        <p:nvPicPr>
          <p:cNvPr id="4" name="Afbeelding 3" descr="Afbeelding met Graphics, Lettertype, grafische vormgeving, logo&#10;&#10;Door AI gegenereerde inhoud is mogelijk onjuist.">
            <a:extLst>
              <a:ext uri="{FF2B5EF4-FFF2-40B4-BE49-F238E27FC236}">
                <a16:creationId xmlns:a16="http://schemas.microsoft.com/office/drawing/2014/main" id="{F7530F10-126F-BE48-2D94-660D0F30CEA0}"/>
              </a:ext>
            </a:extLst>
          </p:cNvPr>
          <p:cNvPicPr>
            <a:picLocks noChangeAspect="1"/>
          </p:cNvPicPr>
          <p:nvPr/>
        </p:nvPicPr>
        <p:blipFill>
          <a:blip r:embed="rId3"/>
          <a:stretch>
            <a:fillRect/>
          </a:stretch>
        </p:blipFill>
        <p:spPr>
          <a:xfrm>
            <a:off x="11640926" y="5396759"/>
            <a:ext cx="337186" cy="528956"/>
          </a:xfrm>
          <a:prstGeom prst="rect">
            <a:avLst/>
          </a:prstGeom>
        </p:spPr>
      </p:pic>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Bestuurszaken</a:t>
            </a:r>
          </a:p>
        </p:txBody>
      </p:sp>
      <p:sp>
        <p:nvSpPr>
          <p:cNvPr id="4" name="Tijdelijke aanduiding voor inhoud 3"/>
          <p:cNvSpPr>
            <a:spLocks noGrp="1"/>
          </p:cNvSpPr>
          <p:nvPr>
            <p:ph sz="half" idx="2"/>
          </p:nvPr>
        </p:nvSpPr>
        <p:spPr>
          <a:xfrm>
            <a:off x="3942253" y="1698619"/>
            <a:ext cx="4311061" cy="4023360"/>
          </a:xfrm>
        </p:spPr>
        <p:txBody>
          <a:bodyPr vert="horz" lIns="91440" tIns="45720" rIns="91440" bIns="45720" rtlCol="0" anchor="ctr">
            <a:noAutofit/>
          </a:bodyPr>
          <a:lstStyle/>
          <a:p>
            <a:pPr marL="0" indent="0" rtl="0">
              <a:buNone/>
            </a:pPr>
            <a:endParaRPr lang="nl-NL"/>
          </a:p>
          <a:p>
            <a:pPr rtl="0"/>
            <a:r>
              <a:rPr lang="nl-NL" sz="2800"/>
              <a:t>Stand van zaken</a:t>
            </a:r>
          </a:p>
          <a:p>
            <a:pPr lvl="1">
              <a:spcAft>
                <a:spcPts val="0"/>
              </a:spcAft>
              <a:buFont typeface="Courier New" pitchFamily="18" charset="2"/>
              <a:buChar char="o"/>
            </a:pPr>
            <a:r>
              <a:rPr lang="nl-NL" sz="2800"/>
              <a:t>Overdracht</a:t>
            </a:r>
          </a:p>
          <a:p>
            <a:pPr lvl="1">
              <a:spcAft>
                <a:spcPts val="0"/>
              </a:spcAft>
              <a:buFont typeface="Courier New" pitchFamily="18" charset="2"/>
              <a:buChar char="o"/>
            </a:pPr>
            <a:r>
              <a:rPr lang="nl-NL" sz="2800"/>
              <a:t>Website</a:t>
            </a:r>
          </a:p>
          <a:p>
            <a:pPr lvl="1">
              <a:spcAft>
                <a:spcPts val="0"/>
              </a:spcAft>
              <a:buFont typeface="Courier New" pitchFamily="18" charset="2"/>
              <a:buChar char="o"/>
            </a:pPr>
            <a:r>
              <a:rPr lang="nl-NL" sz="2800"/>
              <a:t>Teams</a:t>
            </a:r>
          </a:p>
          <a:p>
            <a:pPr lvl="1">
              <a:spcAft>
                <a:spcPts val="0"/>
              </a:spcAft>
              <a:buFont typeface="Courier New" pitchFamily="18" charset="2"/>
              <a:buChar char="o"/>
            </a:pPr>
            <a:r>
              <a:rPr lang="nl-NL" sz="2800"/>
              <a:t>Flyer</a:t>
            </a:r>
          </a:p>
          <a:p>
            <a:pPr lvl="1">
              <a:buFont typeface="Courier New" pitchFamily="18" charset="2"/>
              <a:buChar char="o"/>
            </a:pPr>
            <a:r>
              <a:rPr lang="nl-NL" sz="2800"/>
              <a:t>Belastingdienst</a:t>
            </a:r>
          </a:p>
          <a:p>
            <a:pPr lvl="1">
              <a:buFont typeface="Courier New" pitchFamily="18" charset="2"/>
              <a:buChar char="o"/>
            </a:pPr>
            <a:r>
              <a:rPr lang="nl-NL" sz="2800"/>
              <a:t>Contact sponsoren</a:t>
            </a:r>
          </a:p>
          <a:p>
            <a:pPr lvl="1">
              <a:buFont typeface="Courier New" pitchFamily="18" charset="2"/>
              <a:buChar char="o"/>
            </a:pPr>
            <a:r>
              <a:rPr lang="nl-NL" sz="2800"/>
              <a:t>Facturen</a:t>
            </a:r>
          </a:p>
          <a:p>
            <a:pPr lvl="1">
              <a:buFont typeface="Courier New" pitchFamily="18" charset="2"/>
              <a:buChar char="o"/>
            </a:pPr>
            <a:r>
              <a:rPr lang="nl-NL" sz="2800"/>
              <a:t>10 steps event IHCA</a:t>
            </a:r>
          </a:p>
          <a:p>
            <a:pPr rtl="0"/>
            <a:r>
              <a:rPr lang="nl-NL" sz="2800"/>
              <a:t>Visie NVCR</a:t>
            </a:r>
          </a:p>
          <a:p>
            <a:pPr rtl="0"/>
            <a:r>
              <a:rPr lang="nl-NL" sz="2800"/>
              <a:t>Overleg NRR</a:t>
            </a:r>
          </a:p>
          <a:p>
            <a:pPr rtl="0"/>
            <a:endParaRPr lang="nl-NL"/>
          </a:p>
          <a:p>
            <a:pPr rtl="0"/>
            <a:endParaRPr lang="nl-NL"/>
          </a:p>
        </p:txBody>
      </p:sp>
      <p:sp>
        <p:nvSpPr>
          <p:cNvPr id="7" name="Footer Placeholder 6">
            <a:extLst>
              <a:ext uri="{FF2B5EF4-FFF2-40B4-BE49-F238E27FC236}">
                <a16:creationId xmlns:a16="http://schemas.microsoft.com/office/drawing/2014/main" id="{759D4F45-9BC4-0B59-D67C-9C4957BDE1E3}"/>
              </a:ext>
            </a:extLst>
          </p:cNvPr>
          <p:cNvSpPr>
            <a:spLocks noGrp="1"/>
          </p:cNvSpPr>
          <p:nvPr>
            <p:ph type="ftr" sz="quarter" idx="11"/>
          </p:nvPr>
        </p:nvSpPr>
        <p:spPr/>
        <p:txBody>
          <a:bodyPr/>
          <a:lstStyle/>
          <a:p>
            <a:pPr rtl="0"/>
            <a:r>
              <a:rPr lang="nl-NL" noProof="0"/>
              <a:t>13 november 2025 NVCR </a:t>
            </a:r>
          </a:p>
        </p:txBody>
      </p:sp>
      <p:pic>
        <p:nvPicPr>
          <p:cNvPr id="11" name="Afbeelding 10" descr="Afbeelding met Graphics, Lettertype, grafische vormgeving, logo&#10;&#10;Door AI gegenereerde inhoud is mogelijk onjuist.">
            <a:extLst>
              <a:ext uri="{FF2B5EF4-FFF2-40B4-BE49-F238E27FC236}">
                <a16:creationId xmlns:a16="http://schemas.microsoft.com/office/drawing/2014/main" id="{D3EC004F-7CC7-22B8-54A3-DB47641E3857}"/>
              </a:ext>
            </a:extLst>
          </p:cNvPr>
          <p:cNvPicPr>
            <a:picLocks noChangeAspect="1"/>
          </p:cNvPicPr>
          <p:nvPr/>
        </p:nvPicPr>
        <p:blipFill>
          <a:blip r:embed="rId3"/>
          <a:stretch>
            <a:fillRect/>
          </a:stretch>
        </p:blipFill>
        <p:spPr>
          <a:xfrm>
            <a:off x="3534578" y="6327008"/>
            <a:ext cx="337186" cy="528956"/>
          </a:xfrm>
          <a:prstGeom prst="rect">
            <a:avLst/>
          </a:prstGeom>
        </p:spPr>
      </p:pic>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84E80-57F0-CA15-9F4B-A119229C79DE}"/>
              </a:ext>
            </a:extLst>
          </p:cNvPr>
          <p:cNvSpPr>
            <a:spLocks noGrp="1"/>
          </p:cNvSpPr>
          <p:nvPr>
            <p:ph type="title"/>
          </p:nvPr>
        </p:nvSpPr>
        <p:spPr/>
        <p:txBody>
          <a:bodyPr/>
          <a:lstStyle/>
          <a:p>
            <a:r>
              <a:rPr lang="nl-NL"/>
              <a:t>Financiën</a:t>
            </a:r>
          </a:p>
        </p:txBody>
      </p:sp>
      <p:pic>
        <p:nvPicPr>
          <p:cNvPr id="8" name="Tijdelijke aanduiding voor inhoud 7" descr="Indoorart - Muurcirkel Spaarvarken Forex 50 cm - Wanddecoratie - Afbeelding op Forex - Inclusief ophangplaat">
            <a:extLst>
              <a:ext uri="{FF2B5EF4-FFF2-40B4-BE49-F238E27FC236}">
                <a16:creationId xmlns:a16="http://schemas.microsoft.com/office/drawing/2014/main" id="{6F993FC4-3C90-5647-4EF3-7890C1746D87}"/>
              </a:ext>
            </a:extLst>
          </p:cNvPr>
          <p:cNvPicPr>
            <a:picLocks noGrp="1" noChangeAspect="1"/>
          </p:cNvPicPr>
          <p:nvPr>
            <p:ph sz="half" idx="2"/>
          </p:nvPr>
        </p:nvPicPr>
        <p:blipFill>
          <a:blip r:embed="rId3"/>
          <a:stretch>
            <a:fillRect/>
          </a:stretch>
        </p:blipFill>
        <p:spPr>
          <a:xfrm>
            <a:off x="7873058" y="411953"/>
            <a:ext cx="3474720" cy="3455767"/>
          </a:xfrm>
          <a:prstGeom prst="rect">
            <a:avLst/>
          </a:prstGeom>
        </p:spPr>
      </p:pic>
      <p:sp>
        <p:nvSpPr>
          <p:cNvPr id="6" name="Content Placeholder 5">
            <a:extLst>
              <a:ext uri="{FF2B5EF4-FFF2-40B4-BE49-F238E27FC236}">
                <a16:creationId xmlns:a16="http://schemas.microsoft.com/office/drawing/2014/main" id="{78396CBD-A6EA-06DF-99A8-636AF6468310}"/>
              </a:ext>
            </a:extLst>
          </p:cNvPr>
          <p:cNvSpPr>
            <a:spLocks noGrp="1"/>
          </p:cNvSpPr>
          <p:nvPr>
            <p:ph sz="quarter" idx="4"/>
          </p:nvPr>
        </p:nvSpPr>
        <p:spPr>
          <a:xfrm>
            <a:off x="3673927" y="769351"/>
            <a:ext cx="4032280" cy="5259286"/>
          </a:xfrm>
        </p:spPr>
        <p:txBody>
          <a:bodyPr vert="horz" lIns="91440" tIns="45720" rIns="91440" bIns="45720" rtlCol="0" anchor="ctr">
            <a:noAutofit/>
          </a:bodyPr>
          <a:lstStyle/>
          <a:p>
            <a:r>
              <a:rPr lang="nl-NL" sz="2800" dirty="0"/>
              <a:t>Financieel gezond</a:t>
            </a:r>
          </a:p>
          <a:p>
            <a:r>
              <a:rPr lang="nl-NL" sz="2800" dirty="0"/>
              <a:t>Inkomsten: bedrijven + leden. </a:t>
            </a:r>
          </a:p>
          <a:p>
            <a:r>
              <a:rPr lang="nl-NL" sz="2800" dirty="0"/>
              <a:t>Lidmaatschap </a:t>
            </a:r>
          </a:p>
          <a:p>
            <a:r>
              <a:rPr lang="nl-NL" sz="2800" dirty="0"/>
              <a:t>Uitgaven: </a:t>
            </a:r>
          </a:p>
          <a:p>
            <a:pPr lvl="1">
              <a:spcAft>
                <a:spcPts val="0"/>
              </a:spcAft>
              <a:buFont typeface="Courier New" pitchFamily="18" charset="2"/>
              <a:buChar char="o"/>
            </a:pPr>
            <a:r>
              <a:rPr lang="nl-NL" sz="2800" dirty="0"/>
              <a:t>Congres</a:t>
            </a:r>
          </a:p>
          <a:p>
            <a:pPr lvl="1">
              <a:spcAft>
                <a:spcPts val="0"/>
              </a:spcAft>
              <a:buFont typeface="Courier New" pitchFamily="18" charset="2"/>
              <a:buChar char="o"/>
            </a:pPr>
            <a:r>
              <a:rPr lang="nl-NL" sz="2800" dirty="0"/>
              <a:t>Website</a:t>
            </a:r>
          </a:p>
          <a:p>
            <a:pPr lvl="1">
              <a:spcAft>
                <a:spcPts val="0"/>
              </a:spcAft>
              <a:buFont typeface="Courier New" pitchFamily="18" charset="2"/>
              <a:buChar char="o"/>
            </a:pPr>
            <a:r>
              <a:rPr lang="nl-NL" sz="2800" dirty="0"/>
              <a:t>mail/bank/flyers</a:t>
            </a:r>
          </a:p>
          <a:p>
            <a:pPr lvl="1">
              <a:spcAft>
                <a:spcPts val="0"/>
              </a:spcAft>
              <a:buFont typeface="Courier New" pitchFamily="18" charset="2"/>
              <a:buChar char="o"/>
            </a:pPr>
            <a:r>
              <a:rPr lang="nl-NL" sz="2800" dirty="0"/>
              <a:t>reiskosten + jaarlijkse lunch bestuur</a:t>
            </a:r>
          </a:p>
          <a:p>
            <a:r>
              <a:rPr lang="nl-NL" sz="2800" dirty="0"/>
              <a:t>Kascontrole januari 2026</a:t>
            </a:r>
          </a:p>
        </p:txBody>
      </p:sp>
      <p:sp>
        <p:nvSpPr>
          <p:cNvPr id="7" name="Footer Placeholder 6">
            <a:extLst>
              <a:ext uri="{FF2B5EF4-FFF2-40B4-BE49-F238E27FC236}">
                <a16:creationId xmlns:a16="http://schemas.microsoft.com/office/drawing/2014/main" id="{A86E03EF-8170-083A-A212-BB4D7092A76A}"/>
              </a:ext>
            </a:extLst>
          </p:cNvPr>
          <p:cNvSpPr>
            <a:spLocks noGrp="1"/>
          </p:cNvSpPr>
          <p:nvPr>
            <p:ph type="ftr" sz="quarter" idx="11"/>
          </p:nvPr>
        </p:nvSpPr>
        <p:spPr/>
        <p:txBody>
          <a:bodyPr/>
          <a:lstStyle/>
          <a:p>
            <a:pPr rtl="0"/>
            <a:r>
              <a:rPr lang="nl-NL" noProof="0"/>
              <a:t>13 november 2025 NVCR </a:t>
            </a:r>
          </a:p>
        </p:txBody>
      </p:sp>
      <p:pic>
        <p:nvPicPr>
          <p:cNvPr id="4" name="Afbeelding 3" descr="Afbeelding met Graphics, Lettertype, grafische vormgeving, logo&#10;&#10;Door AI gegenereerde inhoud is mogelijk onjuist.">
            <a:extLst>
              <a:ext uri="{FF2B5EF4-FFF2-40B4-BE49-F238E27FC236}">
                <a16:creationId xmlns:a16="http://schemas.microsoft.com/office/drawing/2014/main" id="{A4DFCA29-C5ED-A537-57D0-86DD55893AD6}"/>
              </a:ext>
            </a:extLst>
          </p:cNvPr>
          <p:cNvPicPr>
            <a:picLocks noChangeAspect="1"/>
          </p:cNvPicPr>
          <p:nvPr/>
        </p:nvPicPr>
        <p:blipFill>
          <a:blip r:embed="rId4"/>
          <a:stretch>
            <a:fillRect/>
          </a:stretch>
        </p:blipFill>
        <p:spPr>
          <a:xfrm>
            <a:off x="3491759" y="6275175"/>
            <a:ext cx="368936" cy="528956"/>
          </a:xfrm>
          <a:prstGeom prst="rect">
            <a:avLst/>
          </a:prstGeom>
        </p:spPr>
      </p:pic>
    </p:spTree>
    <p:extLst>
      <p:ext uri="{BB962C8B-B14F-4D97-AF65-F5344CB8AC3E}">
        <p14:creationId xmlns:p14="http://schemas.microsoft.com/office/powerpoint/2010/main" val="251751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EA81-5D79-7264-CF5C-B35073B8C704}"/>
              </a:ext>
            </a:extLst>
          </p:cNvPr>
          <p:cNvSpPr>
            <a:spLocks noGrp="1"/>
          </p:cNvSpPr>
          <p:nvPr>
            <p:ph type="title"/>
          </p:nvPr>
        </p:nvSpPr>
        <p:spPr/>
        <p:txBody>
          <a:bodyPr/>
          <a:lstStyle/>
          <a:p>
            <a:r>
              <a:rPr lang="nl-NL"/>
              <a:t>Missie NVCR	</a:t>
            </a:r>
          </a:p>
        </p:txBody>
      </p:sp>
      <p:sp>
        <p:nvSpPr>
          <p:cNvPr id="4" name="Content Placeholder 3">
            <a:extLst>
              <a:ext uri="{FF2B5EF4-FFF2-40B4-BE49-F238E27FC236}">
                <a16:creationId xmlns:a16="http://schemas.microsoft.com/office/drawing/2014/main" id="{9FAE8AEE-7A4D-E929-A66A-931D84434BD6}"/>
              </a:ext>
            </a:extLst>
          </p:cNvPr>
          <p:cNvSpPr>
            <a:spLocks noGrp="1"/>
          </p:cNvSpPr>
          <p:nvPr>
            <p:ph sz="half" idx="2"/>
          </p:nvPr>
        </p:nvSpPr>
        <p:spPr>
          <a:xfrm>
            <a:off x="3867912" y="1255261"/>
            <a:ext cx="3474720" cy="4922943"/>
          </a:xfrm>
        </p:spPr>
        <p:txBody>
          <a:bodyPr vert="horz" lIns="91440" tIns="45720" rIns="91440" bIns="45720" rtlCol="0" anchor="ctr">
            <a:noAutofit/>
          </a:bodyPr>
          <a:lstStyle/>
          <a:p>
            <a:r>
              <a:rPr lang="nl-NL" sz="1600" dirty="0"/>
              <a:t>Partner NRR</a:t>
            </a:r>
          </a:p>
          <a:p>
            <a:r>
              <a:rPr lang="nl-NL" sz="1600" dirty="0">
                <a:ea typeface="+mn-lt"/>
                <a:cs typeface="+mn-lt"/>
              </a:rPr>
              <a:t>De Nederlandse Vereniging van Coördinatoren Reanimatie (NVCR) heeft als missie het ondersteunen, verbinden en versterken van reanimatiecoördinatoren in Nederland. Wij zetten ons in voor het bevorderen van de kwaliteit en organisatie van reanimatiezorg binnen zorginstellingen, door ondersteuning te bieden op het gebied van:</a:t>
            </a:r>
            <a:endParaRPr lang="nl-NL" sz="1600" dirty="0"/>
          </a:p>
          <a:p>
            <a:r>
              <a:rPr lang="nl-NL" sz="1600" dirty="0">
                <a:ea typeface="+mn-lt"/>
                <a:cs typeface="+mn-lt"/>
              </a:rPr>
              <a:t>het effectief samenwerken binnen reanimatiecommissies,</a:t>
            </a:r>
            <a:endParaRPr lang="nl-NL" sz="1600" dirty="0"/>
          </a:p>
          <a:p>
            <a:r>
              <a:rPr lang="nl-NL" sz="1600" dirty="0">
                <a:ea typeface="+mn-lt"/>
                <a:cs typeface="+mn-lt"/>
              </a:rPr>
              <a:t>het organiseren en verbeteren van intramuraal reanimatieonderwijs,</a:t>
            </a:r>
            <a:endParaRPr lang="nl-NL" sz="1600" dirty="0"/>
          </a:p>
          <a:p>
            <a:r>
              <a:rPr lang="nl-NL" sz="1600" dirty="0">
                <a:ea typeface="+mn-lt"/>
                <a:cs typeface="+mn-lt"/>
              </a:rPr>
              <a:t>het ontwikkelen en implementeren van doeltreffend reanimatiebeleid,</a:t>
            </a:r>
            <a:endParaRPr lang="nl-NL" sz="1600" dirty="0"/>
          </a:p>
          <a:p>
            <a:r>
              <a:rPr lang="nl-NL" sz="1600" dirty="0">
                <a:ea typeface="+mn-lt"/>
                <a:cs typeface="+mn-lt"/>
              </a:rPr>
              <a:t>en het professionaliseren van de rol en positie van de reanimatiecoördinator.</a:t>
            </a:r>
            <a:endParaRPr lang="nl-NL" sz="1600" dirty="0"/>
          </a:p>
          <a:p>
            <a:endParaRPr lang="nl-NL"/>
          </a:p>
          <a:p>
            <a:endParaRPr lang="nl-NL"/>
          </a:p>
        </p:txBody>
      </p:sp>
      <p:sp>
        <p:nvSpPr>
          <p:cNvPr id="7" name="Footer Placeholder 6">
            <a:extLst>
              <a:ext uri="{FF2B5EF4-FFF2-40B4-BE49-F238E27FC236}">
                <a16:creationId xmlns:a16="http://schemas.microsoft.com/office/drawing/2014/main" id="{CB68160A-FA55-9C6A-E516-7B5B04D66ACA}"/>
              </a:ext>
            </a:extLst>
          </p:cNvPr>
          <p:cNvSpPr>
            <a:spLocks noGrp="1"/>
          </p:cNvSpPr>
          <p:nvPr>
            <p:ph type="ftr" sz="quarter" idx="11"/>
          </p:nvPr>
        </p:nvSpPr>
        <p:spPr/>
        <p:txBody>
          <a:bodyPr/>
          <a:lstStyle/>
          <a:p>
            <a:pPr rtl="0"/>
            <a:r>
              <a:rPr lang="nl-NL" noProof="0"/>
              <a:t>13 november 2025 NVCR </a:t>
            </a:r>
          </a:p>
        </p:txBody>
      </p:sp>
      <p:pic>
        <p:nvPicPr>
          <p:cNvPr id="8" name="Afbeelding 3" descr="Afbeelding met Graphics, Lettertype, grafische vormgeving, logo&#10;&#10;Door AI gegenereerde inhoud is mogelijk onjuist.">
            <a:extLst>
              <a:ext uri="{FF2B5EF4-FFF2-40B4-BE49-F238E27FC236}">
                <a16:creationId xmlns:a16="http://schemas.microsoft.com/office/drawing/2014/main" id="{096E6760-777C-64D0-56DF-3E40E6A0849A}"/>
              </a:ext>
            </a:extLst>
          </p:cNvPr>
          <p:cNvPicPr>
            <a:picLocks noChangeAspect="1"/>
          </p:cNvPicPr>
          <p:nvPr/>
        </p:nvPicPr>
        <p:blipFill>
          <a:blip r:embed="rId3"/>
          <a:stretch>
            <a:fillRect/>
          </a:stretch>
        </p:blipFill>
        <p:spPr>
          <a:xfrm>
            <a:off x="3576425" y="6306925"/>
            <a:ext cx="294853" cy="465456"/>
          </a:xfrm>
          <a:prstGeom prst="rect">
            <a:avLst/>
          </a:prstGeom>
        </p:spPr>
      </p:pic>
    </p:spTree>
    <p:extLst>
      <p:ext uri="{BB962C8B-B14F-4D97-AF65-F5344CB8AC3E}">
        <p14:creationId xmlns:p14="http://schemas.microsoft.com/office/powerpoint/2010/main" val="93233154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thema">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120</TotalTime>
  <Words>2579</Words>
  <Application>Microsoft Office PowerPoint</Application>
  <PresentationFormat>Widescreen</PresentationFormat>
  <Paragraphs>232</Paragraphs>
  <Slides>27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Aptos</vt:lpstr>
      <vt:lpstr>Arial</vt:lpstr>
      <vt:lpstr>Calibri</vt:lpstr>
      <vt:lpstr>Calibri,Sans-Serif</vt:lpstr>
      <vt:lpstr>Corbel</vt:lpstr>
      <vt:lpstr>Courier New</vt:lpstr>
      <vt:lpstr>Franklin Gothic Medium</vt:lpstr>
      <vt:lpstr>Times New Roman</vt:lpstr>
      <vt:lpstr>Trebuchet MS</vt:lpstr>
      <vt:lpstr>Wingdings</vt:lpstr>
      <vt:lpstr>Wingdings 2</vt:lpstr>
      <vt:lpstr>Frame</vt:lpstr>
      <vt:lpstr>Jaarlijkse bijeenkomst NVCR</vt:lpstr>
      <vt:lpstr>Programma</vt:lpstr>
      <vt:lpstr> Karen Swart  Gelre Ziekenhuis</vt:lpstr>
      <vt:lpstr>Nicole van Nesselrooij  Rijnstate Ziekenhuis</vt:lpstr>
      <vt:lpstr> Sindy Euverman  Emma kinderziekenhuis Amsterdam UMC</vt:lpstr>
      <vt:lpstr>Even voorstellen:  - Je naam - Ziekenhuis - Functie/achtergrond - Verwachtingen NVCR </vt:lpstr>
      <vt:lpstr>Bestuurszaken</vt:lpstr>
      <vt:lpstr>Financiën</vt:lpstr>
      <vt:lpstr>Missie NVCR </vt:lpstr>
      <vt:lpstr>Verbeteren en standaardiseren van de functie vanreanimatiecoördinator</vt:lpstr>
      <vt:lpstr>Doelen NVCR  (Beleidsplan 2025-2030)</vt:lpstr>
      <vt:lpstr>Doelen NVCR  (Beleidsplan 2025-2030) </vt:lpstr>
      <vt:lpstr>Verbeteren en standaardiseren van reanimatieonderwijs intramuraal</vt:lpstr>
      <vt:lpstr>Professionaliseren van de NVCR als vereniging</vt:lpstr>
      <vt:lpstr>  Workshop ILCOR naar Nederland brengen</vt:lpstr>
      <vt:lpstr>Overleg NRR  </vt:lpstr>
      <vt:lpstr>Vernieuwde website  Dennis van der Graaf</vt:lpstr>
      <vt:lpstr>Functieprofiel reanimatiecoodinator   Esther Landman</vt:lpstr>
      <vt:lpstr>(Landelijke) dataverzameling   Hans van Schuppen</vt:lpstr>
      <vt:lpstr>Pitches firma’s </vt:lpstr>
      <vt:lpstr>Buffet en bezoeken van de firma’s :-D </vt:lpstr>
      <vt:lpstr>De geschiedenis van de  reanimatie –  Dennie Wulterkens </vt:lpstr>
      <vt:lpstr>Wat kan jij doen voor de NVCR?</vt:lpstr>
      <vt:lpstr>Werkgroepen samenstellen: - functieprofiel - website - registratie - social media - lijst landelijke contactpersonen/   reanimatiecoordinatoren          - Kascontrole    </vt:lpstr>
      <vt:lpstr>Vacature bestuurslid  </vt:lpstr>
      <vt:lpstr>Evaluatie  Vragen???</vt:lpstr>
      <vt:lpstr>BEDANKT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Sindy Euverman</dc:creator>
  <cp:lastModifiedBy>Sindy Euverman</cp:lastModifiedBy>
  <cp:revision>217</cp:revision>
  <dcterms:created xsi:type="dcterms:W3CDTF">2025-11-03T20:33:24Z</dcterms:created>
  <dcterms:modified xsi:type="dcterms:W3CDTF">2025-12-21T11:59:40Z</dcterms:modified>
</cp:coreProperties>
</file>